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38"/>
  </p:notesMasterIdLst>
  <p:sldIdLst>
    <p:sldId id="266" r:id="rId2"/>
    <p:sldId id="332" r:id="rId3"/>
    <p:sldId id="441" r:id="rId4"/>
    <p:sldId id="450" r:id="rId5"/>
    <p:sldId id="455" r:id="rId6"/>
    <p:sldId id="436" r:id="rId7"/>
    <p:sldId id="454" r:id="rId8"/>
    <p:sldId id="451" r:id="rId9"/>
    <p:sldId id="452" r:id="rId10"/>
    <p:sldId id="453" r:id="rId11"/>
    <p:sldId id="284" r:id="rId12"/>
    <p:sldId id="432" r:id="rId13"/>
    <p:sldId id="456" r:id="rId14"/>
    <p:sldId id="457" r:id="rId15"/>
    <p:sldId id="458" r:id="rId16"/>
    <p:sldId id="459" r:id="rId17"/>
    <p:sldId id="460" r:id="rId18"/>
    <p:sldId id="343" r:id="rId19"/>
    <p:sldId id="280" r:id="rId20"/>
    <p:sldId id="422" r:id="rId21"/>
    <p:sldId id="398" r:id="rId22"/>
    <p:sldId id="344" r:id="rId23"/>
    <p:sldId id="285" r:id="rId24"/>
    <p:sldId id="286" r:id="rId25"/>
    <p:sldId id="370" r:id="rId26"/>
    <p:sldId id="296" r:id="rId27"/>
    <p:sldId id="440" r:id="rId28"/>
    <p:sldId id="442" r:id="rId29"/>
    <p:sldId id="443" r:id="rId30"/>
    <p:sldId id="423" r:id="rId31"/>
    <p:sldId id="381" r:id="rId32"/>
    <p:sldId id="407" r:id="rId33"/>
    <p:sldId id="444" r:id="rId34"/>
    <p:sldId id="402" r:id="rId35"/>
    <p:sldId id="408" r:id="rId36"/>
    <p:sldId id="404" r:id="rId3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9FB"/>
    <a:srgbClr val="24A2DD"/>
    <a:srgbClr val="33B5B1"/>
    <a:srgbClr val="526C78"/>
    <a:srgbClr val="2E85BA"/>
    <a:srgbClr val="C1EDEC"/>
    <a:srgbClr val="DDE0E5"/>
    <a:srgbClr val="DEEBF7"/>
    <a:srgbClr val="C8CED6"/>
    <a:srgbClr val="31C5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5" autoAdjust="0"/>
    <p:restoredTop sz="94299" autoAdjust="0"/>
  </p:normalViewPr>
  <p:slideViewPr>
    <p:cSldViewPr snapToGrid="0">
      <p:cViewPr varScale="1">
        <p:scale>
          <a:sx n="106" d="100"/>
          <a:sy n="106" d="100"/>
        </p:scale>
        <p:origin x="1626" y="102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-2724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C7EF2-5602-4962-84D0-C674F828B0EA}" type="datetimeFigureOut">
              <a:rPr lang="ko-KR" altLang="en-US" smtClean="0"/>
              <a:pPr/>
              <a:t>2023-08-02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AC21A-D3F5-4CCE-8D59-6B350A3760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2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3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097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29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097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34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57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35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50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AC21A-D3F5-4CCE-8D59-6B350A3760C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5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6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09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7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82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8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946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9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17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10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56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AC21A-D3F5-4CCE-8D59-6B350A3760C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484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27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097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79488" y="1241425"/>
            <a:ext cx="4838700" cy="3349625"/>
          </a:xfrm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dirty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31863"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243F07E-B470-47B3-8004-22F10E83CE7D}" type="slidenum">
              <a:rPr lang="en-US" altLang="ko-KR" sz="1300" b="0" smtClean="0">
                <a:latin typeface="굴림" panose="020B0600000101010101" pitchFamily="50" charset="-127"/>
              </a:rPr>
              <a:pPr/>
              <a:t>28</a:t>
            </a:fld>
            <a:endParaRPr lang="en-US" altLang="ko-KR" sz="1300" b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09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-17519" y="-42640"/>
            <a:ext cx="2343559" cy="6900640"/>
            <a:chOff x="-17520" y="-42640"/>
            <a:chExt cx="2355278" cy="6935146"/>
          </a:xfrm>
        </p:grpSpPr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356" y="-42640"/>
              <a:ext cx="2337402" cy="269700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356" y="2608299"/>
              <a:ext cx="2337402" cy="269700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 userDrawn="1"/>
          </p:nvPicPr>
          <p:blipFill rotWithShape="1">
            <a:blip r:embed="rId3" cstate="print"/>
            <a:srcRect b="20004"/>
            <a:stretch/>
          </p:blipFill>
          <p:spPr>
            <a:xfrm>
              <a:off x="-17520" y="4735008"/>
              <a:ext cx="2337402" cy="2157498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61ACD79-F598-430E-BF7C-7C8B861BC907}" type="datetime1">
              <a:rPr lang="ko-KR" altLang="en-US" smtClean="0"/>
              <a:pPr/>
              <a:t>2023-08-02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859602" y="2287823"/>
            <a:ext cx="5770713" cy="1006476"/>
          </a:xfrm>
        </p:spPr>
        <p:txBody>
          <a:bodyPr anchor="b">
            <a:normAutofit/>
          </a:bodyPr>
          <a:lstStyle>
            <a:lvl1pPr marL="0" marR="0" indent="0" algn="l" defTabSz="914418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/>
            </a:lvl1pPr>
          </a:lstStyle>
          <a:p>
            <a:pPr eaLnBrk="1" latinLnBrk="1" hangingPunct="1">
              <a:defRPr/>
            </a:pPr>
            <a:r>
              <a:rPr lang="ko-KR" altLang="en-US" dirty="0"/>
              <a:t>제목</a:t>
            </a:r>
            <a:endParaRPr lang="en-US" dirty="0"/>
          </a:p>
        </p:txBody>
      </p:sp>
      <p:sp>
        <p:nvSpPr>
          <p:cNvPr id="2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859602" y="3584780"/>
            <a:ext cx="5770713" cy="1655762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6" indent="0" algn="ctr">
              <a:buNone/>
              <a:defRPr sz="1600"/>
            </a:lvl4pPr>
            <a:lvl5pPr marL="1828835" indent="0" algn="ctr">
              <a:buNone/>
              <a:defRPr sz="1600"/>
            </a:lvl5pPr>
            <a:lvl6pPr marL="2286044" indent="0" algn="ctr">
              <a:buNone/>
              <a:defRPr sz="1600"/>
            </a:lvl6pPr>
            <a:lvl7pPr marL="2743254" indent="0" algn="ctr">
              <a:buNone/>
              <a:defRPr sz="1600"/>
            </a:lvl7pPr>
            <a:lvl8pPr marL="3200461" indent="0" algn="ctr">
              <a:buNone/>
              <a:defRPr sz="1600"/>
            </a:lvl8pPr>
            <a:lvl9pPr marL="3657670" indent="0" algn="ctr">
              <a:buNone/>
              <a:defRPr sz="1600"/>
            </a:lvl9pPr>
          </a:lstStyle>
          <a:p>
            <a:r>
              <a:rPr lang="ko-KR" altLang="en-US" dirty="0"/>
              <a:t>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641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-5156" y="0"/>
            <a:ext cx="9911160" cy="6867529"/>
            <a:chOff x="-5156" y="0"/>
            <a:chExt cx="9911160" cy="6867529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80000" contrast="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62000"/>
              <a:ext cx="9906000" cy="609600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 userDrawn="1"/>
          </p:nvSpPr>
          <p:spPr>
            <a:xfrm rot="16200000">
              <a:off x="-2432843" y="2427687"/>
              <a:ext cx="6867529" cy="2012156"/>
            </a:xfrm>
            <a:prstGeom prst="rect">
              <a:avLst/>
            </a:prstGeom>
            <a:gradFill flip="none" rotWithShape="1">
              <a:gsLst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5" name="직사각형 24"/>
            <p:cNvSpPr/>
            <p:nvPr userDrawn="1"/>
          </p:nvSpPr>
          <p:spPr>
            <a:xfrm rot="5400000">
              <a:off x="5466161" y="2427687"/>
              <a:ext cx="6867529" cy="2012156"/>
            </a:xfrm>
            <a:prstGeom prst="rect">
              <a:avLst/>
            </a:prstGeom>
            <a:gradFill flip="none" rotWithShape="1">
              <a:gsLst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>
            <a:off x="0" y="6788988"/>
            <a:ext cx="9906000" cy="69012"/>
            <a:chOff x="0" y="6788988"/>
            <a:chExt cx="9144000" cy="69012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0" y="6788988"/>
              <a:ext cx="3047456" cy="69012"/>
            </a:xfrm>
            <a:prstGeom prst="rect">
              <a:avLst/>
            </a:prstGeom>
            <a:solidFill>
              <a:srgbClr val="33B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6096544" y="6788988"/>
              <a:ext cx="3047456" cy="69012"/>
            </a:xfrm>
            <a:prstGeom prst="rect">
              <a:avLst/>
            </a:prstGeom>
            <a:solidFill>
              <a:srgbClr val="526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1325609" y="6788988"/>
              <a:ext cx="6494416" cy="69012"/>
            </a:xfrm>
            <a:prstGeom prst="rect">
              <a:avLst/>
            </a:prstGeom>
            <a:solidFill>
              <a:srgbClr val="24A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2" name="내용 개체 틀 41"/>
          <p:cNvSpPr>
            <a:spLocks noGrp="1"/>
          </p:cNvSpPr>
          <p:nvPr>
            <p:ph sz="quarter" idx="10" hasCustomPrompt="1"/>
          </p:nvPr>
        </p:nvSpPr>
        <p:spPr>
          <a:xfrm>
            <a:off x="681039" y="1257067"/>
            <a:ext cx="8543925" cy="904875"/>
          </a:xfrm>
        </p:spPr>
        <p:txBody>
          <a:bodyPr>
            <a:normAutofit/>
          </a:bodyPr>
          <a:lstStyle>
            <a:lvl1pPr marL="0" indent="0" algn="ctr">
              <a:buNone/>
              <a:defRPr sz="5400" b="0" baseline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60671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55" y="183349"/>
            <a:ext cx="5572242" cy="511869"/>
          </a:xfrm>
        </p:spPr>
        <p:txBody>
          <a:bodyPr>
            <a:normAutofit/>
          </a:bodyPr>
          <a:lstStyle>
            <a:lvl1pPr>
              <a:defRPr sz="2400" b="1" i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pSp>
        <p:nvGrpSpPr>
          <p:cNvPr id="22" name="그룹 21"/>
          <p:cNvGrpSpPr/>
          <p:nvPr userDrawn="1"/>
        </p:nvGrpSpPr>
        <p:grpSpPr>
          <a:xfrm flipV="1">
            <a:off x="178862" y="673160"/>
            <a:ext cx="9548283" cy="45720"/>
            <a:chOff x="350" y="854135"/>
            <a:chExt cx="9143650" cy="45719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350" y="854135"/>
              <a:ext cx="3047106" cy="45719"/>
            </a:xfrm>
            <a:prstGeom prst="rect">
              <a:avLst/>
            </a:prstGeom>
            <a:solidFill>
              <a:srgbClr val="33B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6096894" y="854135"/>
              <a:ext cx="3047106" cy="45719"/>
            </a:xfrm>
            <a:prstGeom prst="rect">
              <a:avLst/>
            </a:prstGeom>
            <a:solidFill>
              <a:srgbClr val="526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1326355" y="854135"/>
              <a:ext cx="6493669" cy="45719"/>
            </a:xfrm>
            <a:prstGeom prst="rect">
              <a:avLst/>
            </a:prstGeom>
            <a:solidFill>
              <a:srgbClr val="24A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2217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FBB3-CFBC-41FA-9857-7CC881F10C35}" type="datetime1">
              <a:rPr lang="ko-KR" altLang="en-US" smtClean="0"/>
              <a:pPr/>
              <a:t>2023-08-02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7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hf hdr="0" ftr="0" dt="0"/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microsoft.com/office/2007/relationships/hdphoto" Target="../media/hdphoto2.wdp"/><Relationship Id="rId7" Type="http://schemas.openxmlformats.org/officeDocument/2006/relationships/image" Target="../media/image20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emf"/><Relationship Id="rId5" Type="http://schemas.openxmlformats.org/officeDocument/2006/relationships/image" Target="../media/image25.emf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35.emf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emf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3407" y="2745922"/>
            <a:ext cx="5326812" cy="829782"/>
          </a:xfrm>
        </p:spPr>
        <p:txBody>
          <a:bodyPr>
            <a:noAutofit/>
          </a:bodyPr>
          <a:lstStyle/>
          <a:p>
            <a:br>
              <a:rPr lang="en-US" altLang="ko-KR" b="1" spc="-150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lang="ko-KR" altLang="en-US" b="1" spc="-150" dirty="0">
                <a:solidFill>
                  <a:srgbClr val="105BAC"/>
                </a:solidFill>
                <a:latin typeface="맑은 고딕"/>
                <a:ea typeface="맑은 고딕"/>
              </a:rPr>
              <a:t>기획 보고서</a:t>
            </a:r>
            <a:endParaRPr lang="ko-KR" altLang="en-US" b="1" spc="-15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791325" y="3807887"/>
            <a:ext cx="2888454" cy="333695"/>
          </a:xfrm>
        </p:spPr>
        <p:txBody>
          <a:bodyPr/>
          <a:lstStyle/>
          <a:p>
            <a:pPr algn="r"/>
            <a:r>
              <a:rPr lang="en-US" altLang="ko-KR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2023</a:t>
            </a:r>
            <a:r>
              <a:rPr lang="ko-KR" altLang="en-US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년 </a:t>
            </a:r>
            <a:r>
              <a:rPr lang="en-US" altLang="ko-KR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08</a:t>
            </a:r>
            <a:r>
              <a:rPr lang="ko-KR" altLang="en-US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04</a:t>
            </a:r>
            <a:r>
              <a:rPr lang="ko-KR" altLang="en-US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일</a:t>
            </a:r>
            <a:endParaRPr lang="en-US" altLang="ko-KR" b="1" spc="-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743407" y="1938183"/>
            <a:ext cx="5326812" cy="8297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914395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b="1" spc="-150" dirty="0">
                <a:solidFill>
                  <a:srgbClr val="00ADEF"/>
                </a:solidFill>
                <a:latin typeface="맑은 고딕"/>
                <a:ea typeface="맑은 고딕"/>
              </a:rPr>
              <a:t>십시일반 공유 플랫폼</a:t>
            </a:r>
            <a:endParaRPr lang="ko-KR" altLang="en-US" sz="2200" spc="-150" dirty="0">
              <a:solidFill>
                <a:srgbClr val="33B5B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856722" y="3620014"/>
            <a:ext cx="5735159" cy="0"/>
            <a:chOff x="3856722" y="3181864"/>
            <a:chExt cx="5735159" cy="0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3856722" y="3181864"/>
              <a:ext cx="1362978" cy="0"/>
            </a:xfrm>
            <a:prstGeom prst="line">
              <a:avLst/>
            </a:prstGeom>
            <a:ln w="19050">
              <a:solidFill>
                <a:srgbClr val="33B5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190428" y="3181864"/>
              <a:ext cx="3038475" cy="0"/>
            </a:xfrm>
            <a:prstGeom prst="line">
              <a:avLst/>
            </a:prstGeom>
            <a:ln w="19050">
              <a:solidFill>
                <a:srgbClr val="00AD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8029303" y="3181864"/>
              <a:ext cx="1562578" cy="0"/>
            </a:xfrm>
            <a:prstGeom prst="line">
              <a:avLst/>
            </a:prstGeom>
            <a:ln w="19050">
              <a:solidFill>
                <a:srgbClr val="526C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41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4. </a:t>
            </a:r>
            <a:r>
              <a:rPr lang="ko-KR" altLang="en-US" spc="-150" dirty="0">
                <a:latin typeface="+mj-ea"/>
              </a:rPr>
              <a:t>유사사이트 분석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550" y="800100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ko-KR" sz="1400" b="1" dirty="0"/>
              <a:t>  </a:t>
            </a:r>
            <a:r>
              <a:rPr lang="ko-KR" altLang="en-US" sz="1400" b="1" dirty="0"/>
              <a:t>배달 공유 플랫폼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400" y="1438275"/>
            <a:ext cx="4895144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맑은고딕"/>
              </a:rPr>
              <a:t>이용자 근처 이웃들의 배달음식 수요를 실시간 파악하고 묶음 배달을 통해 </a:t>
            </a:r>
            <a:endParaRPr lang="en-US" altLang="ko-KR" sz="1050" b="0" i="0" dirty="0">
              <a:solidFill>
                <a:srgbClr val="333333"/>
              </a:solidFill>
              <a:effectLst/>
              <a:latin typeface="맑은고딕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50" b="0" i="0" dirty="0">
                <a:solidFill>
                  <a:srgbClr val="333333"/>
                </a:solidFill>
                <a:effectLst/>
                <a:latin typeface="맑은고딕"/>
              </a:rPr>
              <a:t> 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맑은고딕"/>
              </a:rPr>
              <a:t>동선을 최적화함으로써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맑은고딕"/>
              </a:rPr>
              <a:t>'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맑은고딕"/>
              </a:rPr>
              <a:t>배달료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맑은고딕"/>
              </a:rPr>
              <a:t>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맑은고딕"/>
              </a:rPr>
              <a:t>0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맑은고딕"/>
              </a:rPr>
              <a:t>원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맑은고딕"/>
              </a:rPr>
              <a:t>'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맑은고딕"/>
              </a:rPr>
              <a:t>을 실현</a:t>
            </a:r>
            <a:endParaRPr kumimoji="1" lang="en-US" altLang="ko-KR" sz="1050" dirty="0">
              <a:latin typeface="맑은 고딕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맑은고딕"/>
              </a:rPr>
              <a:t>라이더들에게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맑은고딕"/>
              </a:rPr>
              <a:t>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맑은고딕"/>
              </a:rPr>
              <a:t>'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맑은고딕"/>
              </a:rPr>
              <a:t>시급제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맑은고딕"/>
              </a:rPr>
              <a:t>'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맑은고딕"/>
              </a:rPr>
              <a:t>를 적용</a:t>
            </a:r>
            <a:endParaRPr kumimoji="1" lang="en-US" altLang="ko-KR" sz="1050" dirty="0">
              <a:latin typeface="맑은 고딕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팀배달이 최종 매칭되기까지 시간이 걸린다는 단점이 있음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" y="1162050"/>
            <a:ext cx="6335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300" dirty="0" err="1">
                <a:solidFill>
                  <a:schemeClr val="accent1">
                    <a:lumMod val="50000"/>
                  </a:schemeClr>
                </a:solidFill>
              </a:rPr>
              <a:t>두잇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CB925A-ABFC-3B0E-6744-27E4804D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0" y="2607107"/>
            <a:ext cx="3441512" cy="37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1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>
                <a:latin typeface="+mj-ea"/>
              </a:rPr>
              <a:t>5. </a:t>
            </a:r>
            <a:r>
              <a:rPr lang="ko-KR" altLang="en-US" spc="-150" dirty="0">
                <a:latin typeface="+mj-ea"/>
              </a:rPr>
              <a:t>팀 소개</a:t>
            </a:r>
          </a:p>
        </p:txBody>
      </p:sp>
      <p:sp>
        <p:nvSpPr>
          <p:cNvPr id="43" name="모서리가 둥근 직사각형 257">
            <a:extLst>
              <a:ext uri="{FF2B5EF4-FFF2-40B4-BE49-F238E27FC236}">
                <a16:creationId xmlns:a16="http://schemas.microsoft.com/office/drawing/2014/main" id="{C33745F0-78B6-C6D2-351E-54F14CEADA28}"/>
              </a:ext>
            </a:extLst>
          </p:cNvPr>
          <p:cNvSpPr/>
          <p:nvPr/>
        </p:nvSpPr>
        <p:spPr>
          <a:xfrm>
            <a:off x="493574" y="2556648"/>
            <a:ext cx="1110104" cy="1015573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50" dirty="0" err="1">
                <a:solidFill>
                  <a:schemeClr val="tx1"/>
                </a:solidFill>
                <a:latin typeface="+mn-ea"/>
              </a:rPr>
              <a:t>전성훤</a:t>
            </a:r>
            <a:endParaRPr lang="ko-KR" altLang="en-US" sz="1200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95EDC1A7-EBF2-0F63-879F-30A69A46C0C8}"/>
              </a:ext>
            </a:extLst>
          </p:cNvPr>
          <p:cNvSpPr/>
          <p:nvPr/>
        </p:nvSpPr>
        <p:spPr>
          <a:xfrm>
            <a:off x="1678367" y="2556649"/>
            <a:ext cx="2833342" cy="1015572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</a:t>
            </a:r>
            <a:endParaRPr lang="en-US" altLang="ko-KR" sz="1200" b="1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 및 관리</a:t>
            </a:r>
          </a:p>
        </p:txBody>
      </p:sp>
      <p:sp>
        <p:nvSpPr>
          <p:cNvPr id="45" name="모서리가 둥근 직사각형 257">
            <a:extLst>
              <a:ext uri="{FF2B5EF4-FFF2-40B4-BE49-F238E27FC236}">
                <a16:creationId xmlns:a16="http://schemas.microsoft.com/office/drawing/2014/main" id="{77416689-D056-9287-E6D4-286FF978501D}"/>
              </a:ext>
            </a:extLst>
          </p:cNvPr>
          <p:cNvSpPr/>
          <p:nvPr/>
        </p:nvSpPr>
        <p:spPr>
          <a:xfrm>
            <a:off x="5288313" y="2556648"/>
            <a:ext cx="1110104" cy="1015573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이재민</a:t>
            </a:r>
          </a:p>
        </p:txBody>
      </p:sp>
      <p:sp>
        <p:nvSpPr>
          <p:cNvPr id="46" name="모서리가 둥근 직사각형 14">
            <a:extLst>
              <a:ext uri="{FF2B5EF4-FFF2-40B4-BE49-F238E27FC236}">
                <a16:creationId xmlns:a16="http://schemas.microsoft.com/office/drawing/2014/main" id="{B6CD8646-554C-FF9C-FA35-635B20E3C9C6}"/>
              </a:ext>
            </a:extLst>
          </p:cNvPr>
          <p:cNvSpPr/>
          <p:nvPr/>
        </p:nvSpPr>
        <p:spPr>
          <a:xfrm>
            <a:off x="6473106" y="2556649"/>
            <a:ext cx="2833342" cy="1015572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</a:t>
            </a:r>
            <a:endParaRPr lang="en-US" altLang="ko-KR" sz="1200" b="1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 및 관리</a:t>
            </a:r>
          </a:p>
        </p:txBody>
      </p:sp>
      <p:sp>
        <p:nvSpPr>
          <p:cNvPr id="47" name="모서리가 둥근 직사각형 257">
            <a:extLst>
              <a:ext uri="{FF2B5EF4-FFF2-40B4-BE49-F238E27FC236}">
                <a16:creationId xmlns:a16="http://schemas.microsoft.com/office/drawing/2014/main" id="{F34F0181-FF18-A703-6323-7AF36C9D5E21}"/>
              </a:ext>
            </a:extLst>
          </p:cNvPr>
          <p:cNvSpPr/>
          <p:nvPr/>
        </p:nvSpPr>
        <p:spPr>
          <a:xfrm>
            <a:off x="2838190" y="1201795"/>
            <a:ext cx="1110104" cy="1015573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팀장</a:t>
            </a:r>
            <a:endParaRPr lang="en-US" altLang="ko-KR" sz="1200" b="1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김정선</a:t>
            </a:r>
          </a:p>
        </p:txBody>
      </p:sp>
      <p:sp>
        <p:nvSpPr>
          <p:cNvPr id="48" name="모서리가 둥근 직사각형 14">
            <a:extLst>
              <a:ext uri="{FF2B5EF4-FFF2-40B4-BE49-F238E27FC236}">
                <a16:creationId xmlns:a16="http://schemas.microsoft.com/office/drawing/2014/main" id="{FD6DF10D-B0A9-511E-AC30-764868467E8C}"/>
              </a:ext>
            </a:extLst>
          </p:cNvPr>
          <p:cNvSpPr/>
          <p:nvPr/>
        </p:nvSpPr>
        <p:spPr>
          <a:xfrm>
            <a:off x="4022983" y="1201796"/>
            <a:ext cx="2833342" cy="1015572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</a:t>
            </a:r>
            <a:endParaRPr lang="en-US" altLang="ko-KR" sz="1200" b="1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 및 관리</a:t>
            </a:r>
          </a:p>
        </p:txBody>
      </p:sp>
      <p:sp>
        <p:nvSpPr>
          <p:cNvPr id="49" name="모서리가 둥근 직사각형 257">
            <a:extLst>
              <a:ext uri="{FF2B5EF4-FFF2-40B4-BE49-F238E27FC236}">
                <a16:creationId xmlns:a16="http://schemas.microsoft.com/office/drawing/2014/main" id="{74EF2196-AC07-1C26-E2EF-E9A4FC384C6A}"/>
              </a:ext>
            </a:extLst>
          </p:cNvPr>
          <p:cNvSpPr/>
          <p:nvPr/>
        </p:nvSpPr>
        <p:spPr>
          <a:xfrm>
            <a:off x="493574" y="3755751"/>
            <a:ext cx="1110104" cy="1015573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50" dirty="0" err="1">
                <a:solidFill>
                  <a:schemeClr val="tx1"/>
                </a:solidFill>
                <a:latin typeface="+mn-ea"/>
              </a:rPr>
              <a:t>나정운</a:t>
            </a:r>
            <a:endParaRPr lang="ko-KR" altLang="en-US" sz="1200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모서리가 둥근 직사각형 14">
            <a:extLst>
              <a:ext uri="{FF2B5EF4-FFF2-40B4-BE49-F238E27FC236}">
                <a16:creationId xmlns:a16="http://schemas.microsoft.com/office/drawing/2014/main" id="{FA221E84-7805-20E5-CE08-2034271A2D31}"/>
              </a:ext>
            </a:extLst>
          </p:cNvPr>
          <p:cNvSpPr/>
          <p:nvPr/>
        </p:nvSpPr>
        <p:spPr>
          <a:xfrm>
            <a:off x="1678367" y="3755752"/>
            <a:ext cx="2833342" cy="1015572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</a:t>
            </a:r>
            <a:endParaRPr lang="en-US" altLang="ko-KR" sz="1200" b="1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 및 관리</a:t>
            </a:r>
          </a:p>
        </p:txBody>
      </p:sp>
      <p:sp>
        <p:nvSpPr>
          <p:cNvPr id="51" name="모서리가 둥근 직사각형 257">
            <a:extLst>
              <a:ext uri="{FF2B5EF4-FFF2-40B4-BE49-F238E27FC236}">
                <a16:creationId xmlns:a16="http://schemas.microsoft.com/office/drawing/2014/main" id="{7FB8576B-D73D-EBAA-CACD-3C38B6A0F880}"/>
              </a:ext>
            </a:extLst>
          </p:cNvPr>
          <p:cNvSpPr/>
          <p:nvPr/>
        </p:nvSpPr>
        <p:spPr>
          <a:xfrm>
            <a:off x="5288313" y="3755751"/>
            <a:ext cx="1110104" cy="1015573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서진우</a:t>
            </a:r>
          </a:p>
        </p:txBody>
      </p:sp>
      <p:sp>
        <p:nvSpPr>
          <p:cNvPr id="52" name="모서리가 둥근 직사각형 14">
            <a:extLst>
              <a:ext uri="{FF2B5EF4-FFF2-40B4-BE49-F238E27FC236}">
                <a16:creationId xmlns:a16="http://schemas.microsoft.com/office/drawing/2014/main" id="{B3A6C2A3-6AB2-8658-7AAF-C58CC0D8F2C2}"/>
              </a:ext>
            </a:extLst>
          </p:cNvPr>
          <p:cNvSpPr/>
          <p:nvPr/>
        </p:nvSpPr>
        <p:spPr>
          <a:xfrm>
            <a:off x="6473106" y="3755752"/>
            <a:ext cx="2833342" cy="1015572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</a:t>
            </a:r>
            <a:endParaRPr lang="en-US" altLang="ko-KR" sz="1200" b="1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 및 관리</a:t>
            </a:r>
          </a:p>
        </p:txBody>
      </p:sp>
      <p:sp>
        <p:nvSpPr>
          <p:cNvPr id="53" name="모서리가 둥근 직사각형 257">
            <a:extLst>
              <a:ext uri="{FF2B5EF4-FFF2-40B4-BE49-F238E27FC236}">
                <a16:creationId xmlns:a16="http://schemas.microsoft.com/office/drawing/2014/main" id="{5A1A9A04-81FF-CB75-F662-3E3EA2A00C54}"/>
              </a:ext>
            </a:extLst>
          </p:cNvPr>
          <p:cNvSpPr/>
          <p:nvPr/>
        </p:nvSpPr>
        <p:spPr>
          <a:xfrm>
            <a:off x="493574" y="4954854"/>
            <a:ext cx="1110104" cy="1015573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50" dirty="0" err="1">
                <a:solidFill>
                  <a:schemeClr val="tx1"/>
                </a:solidFill>
                <a:latin typeface="+mn-ea"/>
              </a:rPr>
              <a:t>김건</a:t>
            </a:r>
            <a:endParaRPr lang="ko-KR" altLang="en-US" sz="1200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E2BA883F-5DEC-2876-1CBB-AD8118D19356}"/>
              </a:ext>
            </a:extLst>
          </p:cNvPr>
          <p:cNvSpPr/>
          <p:nvPr/>
        </p:nvSpPr>
        <p:spPr>
          <a:xfrm>
            <a:off x="1678367" y="4954855"/>
            <a:ext cx="2833342" cy="1015572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</a:t>
            </a:r>
            <a:endParaRPr lang="en-US" altLang="ko-KR" sz="1200" b="1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spc="-5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1200" b="1" spc="-50" dirty="0">
                <a:solidFill>
                  <a:schemeClr val="tx1"/>
                </a:solidFill>
                <a:latin typeface="+mn-ea"/>
              </a:rPr>
              <a:t>설계 및 관리</a:t>
            </a:r>
          </a:p>
        </p:txBody>
      </p:sp>
    </p:spTree>
    <p:extLst>
      <p:ext uri="{BB962C8B-B14F-4D97-AF65-F5344CB8AC3E}">
        <p14:creationId xmlns:p14="http://schemas.microsoft.com/office/powerpoint/2010/main" val="373929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다리꼴 2"/>
          <p:cNvSpPr/>
          <p:nvPr/>
        </p:nvSpPr>
        <p:spPr>
          <a:xfrm rot="10800000" flipV="1">
            <a:off x="597093" y="2932677"/>
            <a:ext cx="8639905" cy="694102"/>
          </a:xfrm>
          <a:prstGeom prst="trapezoid">
            <a:avLst>
              <a:gd name="adj" fmla="val 54273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2215"/>
              </a:lnSpc>
            </a:pPr>
            <a:endParaRPr lang="ko-KR" altLang="en-US" sz="1108" b="1" dirty="0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77119" y="3299156"/>
            <a:ext cx="4319167" cy="13664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554"/>
              </a:spcBef>
              <a:spcAft>
                <a:spcPts val="277"/>
              </a:spcAft>
            </a:pPr>
            <a:r>
              <a:rPr lang="ko-KR" altLang="en-US" sz="1108" b="1" dirty="0">
                <a:latin typeface="+mn-ea"/>
                <a:cs typeface="Tahoma" panose="020B0604030504040204" pitchFamily="34" charset="0"/>
              </a:rPr>
              <a:t>프로젝트 </a:t>
            </a:r>
            <a:r>
              <a:rPr lang="en-US" altLang="ko-KR" sz="1108" b="1" dirty="0">
                <a:latin typeface="+mn-ea"/>
                <a:cs typeface="Tahoma" panose="020B0604030504040204" pitchFamily="34" charset="0"/>
              </a:rPr>
              <a:t>2023.07.31 ~ 2023.09.08 (1.2</a:t>
            </a:r>
            <a:r>
              <a:rPr lang="ko-KR" altLang="en-US" sz="1108" b="1" dirty="0">
                <a:latin typeface="+mn-ea"/>
                <a:cs typeface="Tahoma" panose="020B0604030504040204" pitchFamily="34" charset="0"/>
              </a:rPr>
              <a:t>개월</a:t>
            </a:r>
            <a:r>
              <a:rPr lang="en-US" altLang="ko-KR" sz="1108" b="1" dirty="0">
                <a:latin typeface="+mn-ea"/>
                <a:cs typeface="Tahoma" panose="020B0604030504040204" pitchFamily="34" charset="0"/>
              </a:rPr>
              <a:t>)</a:t>
            </a:r>
            <a:endParaRPr lang="ko-KR" altLang="en-US" sz="1108" b="1" dirty="0">
              <a:latin typeface="+mn-ea"/>
              <a:cs typeface="Tahoma" panose="020B0604030504040204" pitchFamily="34" charset="0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97094" y="3531964"/>
            <a:ext cx="8639905" cy="32410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endParaRPr lang="ko-KR" altLang="en-US" sz="1200" b="1" dirty="0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9086" y="3564273"/>
            <a:ext cx="798515" cy="4650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66462" tIns="33231" rIns="66462" bIns="332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분석</a:t>
            </a:r>
            <a:r>
              <a:rPr lang="en-US" altLang="ko-KR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설계</a:t>
            </a:r>
            <a:r>
              <a:rPr lang="en-US" altLang="ko-KR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기획</a:t>
            </a:r>
            <a:endParaRPr lang="en-US" altLang="ko-KR" sz="1015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83591" y="5769902"/>
            <a:ext cx="764010" cy="456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33231" tIns="43200" rIns="33231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프로젝트 구현 </a:t>
            </a:r>
            <a:r>
              <a:rPr lang="en-US" altLang="ko-KR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</a:t>
            </a: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디버깅</a:t>
            </a:r>
            <a:endParaRPr lang="en-US" altLang="ko-KR" sz="1015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97847" y="4027382"/>
            <a:ext cx="7637527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63463" y="4063152"/>
            <a:ext cx="791658" cy="3315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66462" tIns="33231" rIns="66462" bIns="332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r>
              <a:rPr lang="en-US" altLang="ko-KR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 </a:t>
            </a: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설계</a:t>
            </a:r>
            <a:endParaRPr lang="en-US" altLang="ko-KR" sz="1015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1512223" y="5106876"/>
            <a:ext cx="7623150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474843" y="5755052"/>
            <a:ext cx="7660530" cy="1484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97970" y="6347765"/>
            <a:ext cx="764010" cy="3047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33231" tIns="43200" rIns="33231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검수 완료</a:t>
            </a:r>
            <a:endParaRPr lang="en-US" altLang="ko-KR" sz="1015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471971" y="6305690"/>
            <a:ext cx="7663402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477724" y="6682670"/>
            <a:ext cx="7657649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7847" y="3521639"/>
            <a:ext cx="2546107" cy="52355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프로젝트 주제 확정 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  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구현할 목표 및 벤치마킹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39920" y="3527481"/>
            <a:ext cx="3119848" cy="50611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프로젝트 일정 및 진행 일정 작성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진행 단계별 세부 일정 협의 및 확정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624808" y="3533235"/>
            <a:ext cx="2546107" cy="50611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기획보고서 작성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프로젝트 기획 보고서 제작 및 보고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12223" y="4106555"/>
            <a:ext cx="2546107" cy="288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페이지 별 디자인 배치 및 연결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38028" y="4102260"/>
            <a:ext cx="1923972" cy="288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기능에 맞는 화면 설정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82308" y="4109434"/>
            <a:ext cx="2453065" cy="288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와이어 프레임 작성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20851" y="5088769"/>
            <a:ext cx="2954871" cy="72412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클래스 설계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  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컨트롤러 메소드 </a:t>
            </a:r>
            <a:r>
              <a:rPr lang="en-US" altLang="ko-KR" sz="1000" b="0" dirty="0" err="1">
                <a:latin typeface="+mn-ea"/>
                <a:ea typeface="+mn-ea"/>
                <a:cs typeface="Tahoma" panose="020B0604030504040204" pitchFamily="34" charset="0"/>
              </a:rPr>
              <a:t>RequestMapping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en-US" altLang="ko-KR" sz="1000" b="0" dirty="0" err="1">
                <a:latin typeface="+mn-ea"/>
                <a:ea typeface="+mn-ea"/>
                <a:cs typeface="Tahoma" panose="020B0604030504040204" pitchFamily="34" charset="0"/>
              </a:rPr>
              <a:t>url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      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매핑 테이블 작성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46655" y="5133190"/>
            <a:ext cx="2546107" cy="50611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Api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정리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  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외부 라이브러리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오픈 </a:t>
            </a:r>
            <a:r>
              <a:rPr lang="en-US" altLang="ko-KR" sz="1000" b="0" dirty="0" err="1">
                <a:latin typeface="+mn-ea"/>
                <a:ea typeface="+mn-ea"/>
                <a:cs typeface="Tahoma" panose="020B0604030504040204" pitchFamily="34" charset="0"/>
              </a:rPr>
              <a:t>api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조사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90939" y="5113061"/>
            <a:ext cx="2546107" cy="50611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본인 기능의 클래스 설계 작성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  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매핑 </a:t>
            </a:r>
            <a:r>
              <a:rPr lang="en-US" altLang="ko-KR" sz="1000" b="0" dirty="0" err="1">
                <a:latin typeface="+mn-ea"/>
                <a:ea typeface="+mn-ea"/>
                <a:cs typeface="Tahoma" panose="020B0604030504040204" pitchFamily="34" charset="0"/>
              </a:rPr>
              <a:t>url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확인 및 수정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43856" y="5781394"/>
            <a:ext cx="2546107" cy="50611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프로젝트 구현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  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협업 툴 선택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프로젝트 개발환경 정리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69660" y="5787147"/>
            <a:ext cx="2546107" cy="50611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팀 </a:t>
            </a: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Beta Test 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진행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    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디버깅 및 수정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32356" y="6373538"/>
            <a:ext cx="2546107" cy="288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프로젝트 발표 보고서 </a:t>
            </a: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ppt/pdf 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로 작성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84041" y="6370665"/>
            <a:ext cx="3406603" cy="28811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최종 결과물 </a:t>
            </a: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zip 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압축 제출</a:t>
            </a: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및 발표 영상 </a:t>
            </a:r>
            <a:r>
              <a:rPr lang="ko-KR" altLang="en-US" sz="1000" dirty="0" err="1">
                <a:latin typeface="+mn-ea"/>
                <a:ea typeface="+mn-ea"/>
                <a:cs typeface="Tahoma" panose="020B0604030504040204" pitchFamily="34" charset="0"/>
              </a:rPr>
              <a:t>녹화본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 제작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65" name="제목 1"/>
          <p:cNvSpPr>
            <a:spLocks noGrp="1"/>
          </p:cNvSpPr>
          <p:nvPr>
            <p:ph type="title"/>
          </p:nvPr>
        </p:nvSpPr>
        <p:spPr>
          <a:xfrm>
            <a:off x="76855" y="183349"/>
            <a:ext cx="5572242" cy="511869"/>
          </a:xfrm>
        </p:spPr>
        <p:txBody>
          <a:bodyPr/>
          <a:lstStyle/>
          <a:p>
            <a:r>
              <a:rPr lang="en-US" altLang="ko-KR" spc="-150" dirty="0">
                <a:latin typeface="+mj-ea"/>
              </a:rPr>
              <a:t>6. </a:t>
            </a:r>
            <a:r>
              <a:rPr lang="ko-KR" altLang="en-US" spc="-150" dirty="0">
                <a:latin typeface="+mj-ea"/>
              </a:rPr>
              <a:t>세부 일정 및 작업분담</a:t>
            </a:r>
          </a:p>
        </p:txBody>
      </p:sp>
      <p:sp>
        <p:nvSpPr>
          <p:cNvPr id="70" name="직사각형 69"/>
          <p:cNvSpPr/>
          <p:nvPr/>
        </p:nvSpPr>
        <p:spPr bwMode="auto">
          <a:xfrm>
            <a:off x="597094" y="1130134"/>
            <a:ext cx="8639906" cy="20613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endParaRPr lang="ko-KR" altLang="en-US" sz="1200" b="1" dirty="0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cxnSp>
        <p:nvCxnSpPr>
          <p:cNvPr id="71" name="직선 화살표 연결선 70"/>
          <p:cNvCxnSpPr>
            <a:cxnSpLocks/>
            <a:endCxn id="5" idx="1"/>
          </p:cNvCxnSpPr>
          <p:nvPr/>
        </p:nvCxnSpPr>
        <p:spPr>
          <a:xfrm flipV="1">
            <a:off x="1447602" y="2047221"/>
            <a:ext cx="7061897" cy="1002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58991" y="1878065"/>
            <a:ext cx="696129" cy="29437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시작</a:t>
            </a:r>
            <a:endParaRPr lang="en-US" altLang="ko-KR" sz="11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304425" y="1957546"/>
            <a:ext cx="199407" cy="19940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3966"/>
            <a:endParaRPr lang="ko-KR" altLang="en-US" sz="1108" b="1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74" name="이등변 삼각형 73"/>
          <p:cNvSpPr/>
          <p:nvPr/>
        </p:nvSpPr>
        <p:spPr bwMode="auto">
          <a:xfrm>
            <a:off x="2155144" y="2193390"/>
            <a:ext cx="127694" cy="141016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endParaRPr lang="ko-KR" altLang="en-US" sz="1200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11754" y="2370375"/>
            <a:ext cx="1100772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274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kumimoji="0" sz="1100" b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923" dirty="0">
                <a:latin typeface="+mn-ea"/>
                <a:ea typeface="+mn-ea"/>
              </a:rPr>
              <a:t>분석</a:t>
            </a:r>
            <a:r>
              <a:rPr lang="en-US" altLang="ko-KR" sz="923" dirty="0">
                <a:latin typeface="+mn-ea"/>
                <a:ea typeface="+mn-ea"/>
              </a:rPr>
              <a:t>/</a:t>
            </a:r>
            <a:r>
              <a:rPr lang="ko-KR" altLang="en-US" sz="923" dirty="0">
                <a:latin typeface="+mn-ea"/>
                <a:ea typeface="+mn-ea"/>
              </a:rPr>
              <a:t>설계</a:t>
            </a:r>
            <a:r>
              <a:rPr lang="en-US" altLang="ko-KR" sz="923" dirty="0">
                <a:latin typeface="+mn-ea"/>
                <a:ea typeface="+mn-ea"/>
              </a:rPr>
              <a:t>/</a:t>
            </a:r>
            <a:r>
              <a:rPr lang="ko-KR" altLang="en-US" sz="923" dirty="0">
                <a:latin typeface="+mn-ea"/>
                <a:ea typeface="+mn-ea"/>
              </a:rPr>
              <a:t>기획</a:t>
            </a:r>
            <a:endParaRPr lang="en-US" altLang="ko-KR" sz="923" dirty="0">
              <a:latin typeface="+mn-ea"/>
              <a:ea typeface="+mn-ea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126800" y="1957546"/>
            <a:ext cx="199407" cy="19940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3966"/>
            <a:endParaRPr lang="ko-KR" altLang="en-US" sz="1108" b="1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99172" y="1587226"/>
            <a:ext cx="992580" cy="29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en-US" altLang="ko-KR" sz="1108" b="1" dirty="0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2023.07.31</a:t>
            </a:r>
            <a:endParaRPr lang="ko-KR" altLang="en-US" sz="1108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406443" y="1945340"/>
            <a:ext cx="199407" cy="19940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3966"/>
            <a:endParaRPr lang="ko-KR" altLang="en-US" sz="1108" b="1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106921" y="1585146"/>
            <a:ext cx="588623" cy="29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en-US" altLang="ko-KR" sz="1108" b="1" dirty="0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08.11</a:t>
            </a:r>
            <a:endParaRPr lang="ko-KR" altLang="en-US" sz="1108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0" name="이등변 삼각형 79"/>
          <p:cNvSpPr/>
          <p:nvPr/>
        </p:nvSpPr>
        <p:spPr bwMode="auto">
          <a:xfrm>
            <a:off x="3348215" y="2192449"/>
            <a:ext cx="127694" cy="141016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endParaRPr lang="ko-KR" altLang="en-US" sz="1200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1" name="이등변 삼각형 80"/>
          <p:cNvSpPr/>
          <p:nvPr/>
        </p:nvSpPr>
        <p:spPr bwMode="auto">
          <a:xfrm>
            <a:off x="4445876" y="2192449"/>
            <a:ext cx="127694" cy="141016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endParaRPr lang="ko-KR" altLang="en-US" sz="1200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13331" y="2352183"/>
            <a:ext cx="789318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274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kumimoji="0" sz="1100" b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923" dirty="0">
                <a:latin typeface="+mn-ea"/>
                <a:ea typeface="+mn-ea"/>
              </a:rPr>
              <a:t>DB </a:t>
            </a:r>
            <a:r>
              <a:rPr lang="ko-KR" altLang="en-US" sz="923" dirty="0">
                <a:latin typeface="+mn-ea"/>
                <a:ea typeface="+mn-ea"/>
              </a:rPr>
              <a:t>생성</a:t>
            </a:r>
            <a:endParaRPr lang="en-US" altLang="ko-KR" sz="923" dirty="0">
              <a:latin typeface="+mn-ea"/>
              <a:ea typeface="+mn-ea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6700266" y="1938855"/>
            <a:ext cx="199407" cy="19940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3966"/>
            <a:endParaRPr lang="ko-KR" altLang="en-US" sz="1108" b="1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485754" y="1585144"/>
            <a:ext cx="588623" cy="29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en-US" altLang="ko-KR" sz="1108" b="1" dirty="0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08.28</a:t>
            </a:r>
            <a:endParaRPr lang="ko-KR" altLang="en-US" sz="1108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5" name="이등변 삼각형 84"/>
          <p:cNvSpPr/>
          <p:nvPr/>
        </p:nvSpPr>
        <p:spPr bwMode="auto">
          <a:xfrm>
            <a:off x="6731068" y="2209701"/>
            <a:ext cx="127694" cy="141016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endParaRPr lang="ko-KR" altLang="en-US" sz="1200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152908" y="2355026"/>
            <a:ext cx="1494247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274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kumimoji="0" sz="1100" b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923" dirty="0">
                <a:solidFill>
                  <a:schemeClr val="tx1"/>
                </a:solidFill>
                <a:latin typeface="+mn-ea"/>
                <a:ea typeface="+mn-ea"/>
              </a:rPr>
              <a:t>프로젝트 구현 </a:t>
            </a:r>
            <a:r>
              <a:rPr lang="en-US" altLang="ko-KR" sz="923" dirty="0">
                <a:solidFill>
                  <a:schemeClr val="tx1"/>
                </a:solidFill>
                <a:latin typeface="+mn-ea"/>
                <a:ea typeface="+mn-ea"/>
              </a:rPr>
              <a:t>&amp; </a:t>
            </a:r>
            <a:r>
              <a:rPr lang="ko-KR" altLang="en-US" sz="923" dirty="0">
                <a:solidFill>
                  <a:schemeClr val="tx1"/>
                </a:solidFill>
                <a:latin typeface="+mn-ea"/>
                <a:ea typeface="+mn-ea"/>
              </a:rPr>
              <a:t>디버깅</a:t>
            </a:r>
            <a:endParaRPr lang="en-US" altLang="ko-KR" sz="923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7937007" y="1925885"/>
            <a:ext cx="199407" cy="19940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3966"/>
            <a:endParaRPr lang="ko-KR" altLang="en-US" sz="1108" b="1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696617" y="1585145"/>
            <a:ext cx="588623" cy="29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en-US" altLang="ko-KR" sz="1108" b="1" dirty="0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09.07</a:t>
            </a:r>
            <a:endParaRPr lang="ko-KR" altLang="en-US" sz="1108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602346" y="2352183"/>
            <a:ext cx="947105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274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kumimoji="0" sz="1100" b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923" dirty="0">
                <a:solidFill>
                  <a:schemeClr val="tx1"/>
                </a:solidFill>
                <a:latin typeface="+mn-ea"/>
                <a:ea typeface="+mn-ea"/>
              </a:rPr>
              <a:t>검수 완료</a:t>
            </a:r>
            <a:endParaRPr lang="en-US" altLang="ko-KR" sz="923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0" name="이등변 삼각형 89"/>
          <p:cNvSpPr/>
          <p:nvPr/>
        </p:nvSpPr>
        <p:spPr bwMode="auto">
          <a:xfrm>
            <a:off x="7976235" y="2209701"/>
            <a:ext cx="127694" cy="141016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endParaRPr lang="ko-KR" altLang="en-US" sz="1200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4385284" y="2804563"/>
            <a:ext cx="1456339" cy="2145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lnSpc>
                <a:spcPct val="120000"/>
              </a:lnSpc>
              <a:buSzPct val="120000"/>
            </a:pPr>
            <a:r>
              <a:rPr lang="ko-KR" altLang="en-US" sz="1015" b="1" dirty="0">
                <a:latin typeface="+mn-ea"/>
                <a:cs typeface="Tahoma" panose="020B0604030504040204" pitchFamily="34" charset="0"/>
              </a:rPr>
              <a:t>클래스 구현 및 매핑</a:t>
            </a:r>
            <a:endParaRPr lang="en-US" altLang="ko-KR" sz="1015" b="1" dirty="0">
              <a:latin typeface="+mn-ea"/>
              <a:cs typeface="Tahoma" panose="020B0604030504040204" pitchFamily="34" charset="0"/>
            </a:endParaRPr>
          </a:p>
        </p:txBody>
      </p:sp>
      <p:sp>
        <p:nvSpPr>
          <p:cNvPr id="92" name="오른쪽 중괄호 91"/>
          <p:cNvSpPr/>
          <p:nvPr/>
        </p:nvSpPr>
        <p:spPr>
          <a:xfrm rot="5400000" flipV="1">
            <a:off x="5044639" y="1986790"/>
            <a:ext cx="103843" cy="1316736"/>
          </a:xfrm>
          <a:prstGeom prst="rightBrace">
            <a:avLst>
              <a:gd name="adj1" fmla="val 8333"/>
              <a:gd name="adj2" fmla="val 48867"/>
            </a:avLst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62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927130" y="1196674"/>
            <a:ext cx="1612369" cy="2479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lnSpc>
                <a:spcPct val="120000"/>
              </a:lnSpc>
              <a:buSzPct val="120000"/>
            </a:pPr>
            <a:r>
              <a:rPr lang="ko-KR" altLang="en-US" sz="1000" b="1" dirty="0">
                <a:latin typeface="+mn-ea"/>
                <a:cs typeface="Tahoma" panose="020B0604030504040204" pitchFamily="34" charset="0"/>
              </a:rPr>
              <a:t>아이디어 취합 및 기획</a:t>
            </a:r>
            <a:endParaRPr lang="en-US" altLang="ko-KR" sz="1000" b="1" dirty="0">
              <a:latin typeface="+mn-ea"/>
              <a:cs typeface="Tahoma" panose="020B0604030504040204" pitchFamily="34" charset="0"/>
            </a:endParaRPr>
          </a:p>
        </p:txBody>
      </p:sp>
      <p:sp>
        <p:nvSpPr>
          <p:cNvPr id="94" name="오른쪽 중괄호 93"/>
          <p:cNvSpPr/>
          <p:nvPr/>
        </p:nvSpPr>
        <p:spPr>
          <a:xfrm rot="16200000">
            <a:off x="1625613" y="993057"/>
            <a:ext cx="71638" cy="1105125"/>
          </a:xfrm>
          <a:prstGeom prst="rightBrace">
            <a:avLst>
              <a:gd name="adj1" fmla="val 8333"/>
              <a:gd name="adj2" fmla="val 48867"/>
            </a:avLst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62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32064" y="1592980"/>
            <a:ext cx="588623" cy="29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en-US" altLang="ko-KR" sz="1108" b="1" dirty="0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08.04</a:t>
            </a:r>
            <a:endParaRPr lang="ko-KR" altLang="en-US" sz="1108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866111" y="2358875"/>
            <a:ext cx="1100772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274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kumimoji="0" sz="1100" b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923" dirty="0">
                <a:latin typeface="+mn-ea"/>
                <a:ea typeface="+mn-ea"/>
              </a:rPr>
              <a:t>UI </a:t>
            </a:r>
            <a:r>
              <a:rPr lang="ko-KR" altLang="en-US" sz="923" dirty="0">
                <a:latin typeface="+mn-ea"/>
                <a:ea typeface="+mn-ea"/>
              </a:rPr>
              <a:t>설계</a:t>
            </a:r>
            <a:endParaRPr lang="en-US" altLang="ko-KR" sz="923" dirty="0">
              <a:latin typeface="+mn-ea"/>
              <a:ea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229402" y="1582270"/>
            <a:ext cx="588623" cy="29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en-US" altLang="ko-KR" sz="1108" b="1" dirty="0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08.18</a:t>
            </a:r>
            <a:endParaRPr lang="ko-KR" altLang="en-US" sz="1108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2074184" y="2795499"/>
            <a:ext cx="1456339" cy="2254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lnSpc>
                <a:spcPct val="120000"/>
              </a:lnSpc>
              <a:buSzPct val="120000"/>
            </a:pPr>
            <a:r>
              <a:rPr lang="en-US" altLang="ko-KR" sz="1015" b="1" dirty="0">
                <a:latin typeface="+mn-ea"/>
                <a:cs typeface="Tahoma" panose="020B0604030504040204" pitchFamily="34" charset="0"/>
              </a:rPr>
              <a:t>UI</a:t>
            </a:r>
            <a:r>
              <a:rPr lang="ko-KR" altLang="en-US" sz="1015" b="1" dirty="0">
                <a:latin typeface="+mn-ea"/>
                <a:cs typeface="Tahoma" panose="020B0604030504040204" pitchFamily="34" charset="0"/>
              </a:rPr>
              <a:t> 설계</a:t>
            </a:r>
            <a:r>
              <a:rPr lang="en-US" altLang="ko-KR" sz="1015" b="1" dirty="0"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15" b="1" dirty="0">
                <a:latin typeface="+mn-ea"/>
                <a:cs typeface="Tahoma" panose="020B0604030504040204" pitchFamily="34" charset="0"/>
              </a:rPr>
              <a:t>디자인</a:t>
            </a:r>
            <a:r>
              <a:rPr lang="en-US" altLang="ko-KR" sz="1015" b="1" dirty="0"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15" b="1" dirty="0">
                <a:latin typeface="+mn-ea"/>
                <a:cs typeface="Tahoma" panose="020B0604030504040204" pitchFamily="34" charset="0"/>
              </a:rPr>
              <a:t>배치</a:t>
            </a:r>
            <a:endParaRPr lang="en-US" altLang="ko-KR" sz="1015" b="1" dirty="0">
              <a:latin typeface="+mn-ea"/>
              <a:cs typeface="Tahoma" panose="020B0604030504040204" pitchFamily="34" charset="0"/>
            </a:endParaRPr>
          </a:p>
        </p:txBody>
      </p:sp>
      <p:sp>
        <p:nvSpPr>
          <p:cNvPr id="99" name="오른쪽 중괄호 98"/>
          <p:cNvSpPr/>
          <p:nvPr/>
        </p:nvSpPr>
        <p:spPr>
          <a:xfrm rot="5400000" flipV="1">
            <a:off x="2767000" y="1993995"/>
            <a:ext cx="134446" cy="1271721"/>
          </a:xfrm>
          <a:prstGeom prst="rightBrace">
            <a:avLst>
              <a:gd name="adj1" fmla="val 8333"/>
              <a:gd name="adj2" fmla="val 48427"/>
            </a:avLst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62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00" name="오른쪽 중괄호 99"/>
          <p:cNvSpPr/>
          <p:nvPr/>
        </p:nvSpPr>
        <p:spPr>
          <a:xfrm rot="16200000">
            <a:off x="3841466" y="1038919"/>
            <a:ext cx="240360" cy="1115875"/>
          </a:xfrm>
          <a:prstGeom prst="rightBrace">
            <a:avLst>
              <a:gd name="adj1" fmla="val 8333"/>
              <a:gd name="adj2" fmla="val 48867"/>
            </a:avLst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62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3086917" y="1197777"/>
            <a:ext cx="1612368" cy="2534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lnSpc>
                <a:spcPct val="120000"/>
              </a:lnSpc>
              <a:buSzPct val="120000"/>
            </a:pPr>
            <a:r>
              <a:rPr lang="en-US" altLang="ko-KR" sz="1000" b="1" dirty="0">
                <a:latin typeface="+mn-ea"/>
                <a:cs typeface="Tahoma" panose="020B0604030504040204" pitchFamily="34" charset="0"/>
              </a:rPr>
              <a:t>DB </a:t>
            </a:r>
            <a:r>
              <a:rPr lang="ko-KR" altLang="en-US" sz="1000" b="1" dirty="0">
                <a:latin typeface="+mn-ea"/>
                <a:cs typeface="Tahoma" panose="020B0604030504040204" pitchFamily="34" charset="0"/>
              </a:rPr>
              <a:t>설계 및 테이블 제작</a:t>
            </a:r>
            <a:endParaRPr lang="en-US" altLang="ko-KR" sz="1000" b="1" dirty="0">
              <a:latin typeface="+mn-ea"/>
              <a:cs typeface="Tahoma" panose="020B0604030504040204" pitchFamily="34" charset="0"/>
            </a:endParaRPr>
          </a:p>
        </p:txBody>
      </p:sp>
      <p:sp>
        <p:nvSpPr>
          <p:cNvPr id="102" name="오른쪽 중괄호 101"/>
          <p:cNvSpPr/>
          <p:nvPr/>
        </p:nvSpPr>
        <p:spPr>
          <a:xfrm rot="16200000">
            <a:off x="6127929" y="967340"/>
            <a:ext cx="184482" cy="1171636"/>
          </a:xfrm>
          <a:prstGeom prst="rightBrace">
            <a:avLst>
              <a:gd name="adj1" fmla="val 8333"/>
              <a:gd name="adj2" fmla="val 48867"/>
            </a:avLst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62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5502754" y="1231574"/>
            <a:ext cx="1342786" cy="1986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lnSpc>
                <a:spcPct val="120000"/>
              </a:lnSpc>
              <a:buSzPct val="120000"/>
            </a:pPr>
            <a:r>
              <a:rPr lang="ko-KR" altLang="en-US" sz="1000" b="1" dirty="0">
                <a:latin typeface="+mn-ea"/>
                <a:cs typeface="Tahoma" panose="020B0604030504040204" pitchFamily="34" charset="0"/>
              </a:rPr>
              <a:t>프로젝트 구현</a:t>
            </a:r>
            <a:endParaRPr lang="en-US" altLang="ko-KR" sz="1000" b="1" dirty="0">
              <a:latin typeface="+mn-ea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117CD-21B0-9B58-6721-B38F4F02C2D2}"/>
              </a:ext>
            </a:extLst>
          </p:cNvPr>
          <p:cNvSpPr txBox="1"/>
          <p:nvPr/>
        </p:nvSpPr>
        <p:spPr>
          <a:xfrm>
            <a:off x="381714" y="749097"/>
            <a:ext cx="4962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50" dirty="0">
                <a:latin typeface="+mj-ea"/>
              </a:rPr>
              <a:t>1. </a:t>
            </a:r>
            <a:r>
              <a:rPr lang="ko-KR" altLang="en-US" sz="1600" b="1" spc="-150" dirty="0">
                <a:latin typeface="+mj-ea"/>
              </a:rPr>
              <a:t>세부일정</a:t>
            </a:r>
            <a:endParaRPr lang="ko-KR" altLang="en-US" sz="1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99EB3D-4F8E-FA64-FB17-18F5923553B2}"/>
              </a:ext>
            </a:extLst>
          </p:cNvPr>
          <p:cNvSpPr/>
          <p:nvPr/>
        </p:nvSpPr>
        <p:spPr>
          <a:xfrm>
            <a:off x="8565459" y="1570058"/>
            <a:ext cx="588623" cy="29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en-US" altLang="ko-KR" sz="1108" b="1" dirty="0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09.08</a:t>
            </a:r>
            <a:endParaRPr lang="ko-KR" altLang="en-US" sz="1108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289E8-82E3-0732-4087-B3546CB19772}"/>
              </a:ext>
            </a:extLst>
          </p:cNvPr>
          <p:cNvSpPr txBox="1"/>
          <p:nvPr/>
        </p:nvSpPr>
        <p:spPr>
          <a:xfrm>
            <a:off x="8509499" y="1900033"/>
            <a:ext cx="696129" cy="29437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발표</a:t>
            </a:r>
            <a:endParaRPr lang="en-US" altLang="ko-KR" sz="11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10D8C35-2EAE-6E98-ED61-180DC036D142}"/>
              </a:ext>
            </a:extLst>
          </p:cNvPr>
          <p:cNvSpPr/>
          <p:nvPr/>
        </p:nvSpPr>
        <p:spPr>
          <a:xfrm>
            <a:off x="5584435" y="1927674"/>
            <a:ext cx="199407" cy="19940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3966"/>
            <a:endParaRPr lang="ko-KR" altLang="en-US" sz="1108" b="1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58C5E861-D351-9DE6-2948-290A698EBF32}"/>
              </a:ext>
            </a:extLst>
          </p:cNvPr>
          <p:cNvSpPr/>
          <p:nvPr/>
        </p:nvSpPr>
        <p:spPr bwMode="auto">
          <a:xfrm>
            <a:off x="5623868" y="2174783"/>
            <a:ext cx="127694" cy="141016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endParaRPr lang="ko-KR" altLang="en-US" sz="1200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12DB2-B1F0-6273-484C-30C7F7C8BF88}"/>
              </a:ext>
            </a:extLst>
          </p:cNvPr>
          <p:cNvSpPr txBox="1"/>
          <p:nvPr/>
        </p:nvSpPr>
        <p:spPr>
          <a:xfrm>
            <a:off x="5220987" y="2334517"/>
            <a:ext cx="919716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274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kumimoji="0" sz="1100" b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923">
                <a:latin typeface="+mn-ea"/>
                <a:ea typeface="+mn-ea"/>
              </a:rPr>
              <a:t>클래스 생성</a:t>
            </a:r>
            <a:endParaRPr lang="en-US" altLang="ko-KR" sz="923" dirty="0"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8395E1-6A19-291B-E59E-2E4A74391AD2}"/>
              </a:ext>
            </a:extLst>
          </p:cNvPr>
          <p:cNvSpPr/>
          <p:nvPr/>
        </p:nvSpPr>
        <p:spPr>
          <a:xfrm>
            <a:off x="5377248" y="1564604"/>
            <a:ext cx="588623" cy="29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3966">
              <a:lnSpc>
                <a:spcPts val="1754"/>
              </a:lnSpc>
            </a:pPr>
            <a:r>
              <a:rPr lang="en-US" altLang="ko-KR" sz="1108" b="1" dirty="0"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rPr>
              <a:t>08.25</a:t>
            </a:r>
            <a:endParaRPr lang="ko-KR" altLang="en-US" sz="1108" b="1" dirty="0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B5D536-DB2F-AC81-FF79-8133B677611F}"/>
              </a:ext>
            </a:extLst>
          </p:cNvPr>
          <p:cNvSpPr/>
          <p:nvPr/>
        </p:nvSpPr>
        <p:spPr bwMode="auto">
          <a:xfrm>
            <a:off x="6603415" y="2780099"/>
            <a:ext cx="1686478" cy="23037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lnSpc>
                <a:spcPct val="120000"/>
              </a:lnSpc>
              <a:buSzPct val="120000"/>
            </a:pPr>
            <a:r>
              <a:rPr lang="ko-KR" altLang="en-US" sz="1015" b="1" dirty="0">
                <a:latin typeface="+mn-ea"/>
                <a:cs typeface="Tahoma" panose="020B0604030504040204" pitchFamily="34" charset="0"/>
              </a:rPr>
              <a:t>개발환경 정리 및 디버깅</a:t>
            </a:r>
            <a:endParaRPr lang="en-US" altLang="ko-KR" sz="1015" b="1" dirty="0">
              <a:latin typeface="+mn-ea"/>
              <a:cs typeface="Tahoma" panose="020B0604030504040204" pitchFamily="34" charset="0"/>
            </a:endParaRPr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4FAE3E3C-A3D4-BBB6-A370-47F0285E7352}"/>
              </a:ext>
            </a:extLst>
          </p:cNvPr>
          <p:cNvSpPr/>
          <p:nvPr/>
        </p:nvSpPr>
        <p:spPr>
          <a:xfrm rot="5400000" flipV="1">
            <a:off x="7373299" y="1978126"/>
            <a:ext cx="103843" cy="1316736"/>
          </a:xfrm>
          <a:prstGeom prst="rightBrace">
            <a:avLst>
              <a:gd name="adj1" fmla="val 8333"/>
              <a:gd name="adj2" fmla="val 48867"/>
            </a:avLst>
          </a:prstGeom>
          <a:ln>
            <a:solidFill>
              <a:schemeClr val="tx1"/>
            </a:solidFill>
            <a:prstDash val="solid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62"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3DC70E-9129-2D71-C68A-558D2A0C49C0}"/>
              </a:ext>
            </a:extLst>
          </p:cNvPr>
          <p:cNvSpPr/>
          <p:nvPr/>
        </p:nvSpPr>
        <p:spPr>
          <a:xfrm>
            <a:off x="683748" y="4520541"/>
            <a:ext cx="764010" cy="4952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66462" tIns="33231" rIns="66462" bIns="332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r>
              <a:rPr lang="en-US" altLang="ko-KR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 </a:t>
            </a: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생성</a:t>
            </a:r>
            <a:endParaRPr lang="en-US" altLang="ko-KR" sz="1015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C0F6A-55BD-5E7D-8BDC-BDA581D5D702}"/>
              </a:ext>
            </a:extLst>
          </p:cNvPr>
          <p:cNvSpPr txBox="1"/>
          <p:nvPr/>
        </p:nvSpPr>
        <p:spPr>
          <a:xfrm>
            <a:off x="1521008" y="4524837"/>
            <a:ext cx="2954871" cy="50611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UI 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페이지에 맞는 테이블 설계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  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컬럼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자료형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제약조건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관계 설정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C5BE8-7078-26B6-7085-FA1938CCFFB0}"/>
              </a:ext>
            </a:extLst>
          </p:cNvPr>
          <p:cNvSpPr txBox="1"/>
          <p:nvPr/>
        </p:nvSpPr>
        <p:spPr>
          <a:xfrm>
            <a:off x="4146812" y="4421586"/>
            <a:ext cx="2546107" cy="72412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테이블 제</a:t>
            </a: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1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정규화</a:t>
            </a: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제</a:t>
            </a: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2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정규화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  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- ERD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정규화 단계별 진행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,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       최종 테이블 스키마 작성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9A048-4214-C297-6AB8-325ABE7304E0}"/>
              </a:ext>
            </a:extLst>
          </p:cNvPr>
          <p:cNvSpPr txBox="1"/>
          <p:nvPr/>
        </p:nvSpPr>
        <p:spPr>
          <a:xfrm>
            <a:off x="6691096" y="4510461"/>
            <a:ext cx="2546107" cy="506119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square" lIns="66462" tIns="66462" rIns="0" bIns="66462" anchor="ctr" anchorCtr="0">
            <a:spAutoFit/>
          </a:bodyPr>
          <a:lstStyle>
            <a:defPPr>
              <a:defRPr lang="ko-KR"/>
            </a:defPPr>
            <a:lvl1pPr marL="185738" indent="-185738" defTabSz="761896" eaLnBrk="0" latinLnBrk="0" hangingPunct="0">
              <a:spcBef>
                <a:spcPts val="600"/>
              </a:spcBef>
              <a:buFont typeface="Wingdings" panose="05000000000000000000" pitchFamily="2" charset="2"/>
              <a:buChar char="§"/>
              <a:defRPr sz="1200" b="1" kern="0">
                <a:solidFill>
                  <a:srgbClr val="00000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각자 본인 기능의 </a:t>
            </a: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DB</a:t>
            </a:r>
            <a:r>
              <a:rPr lang="ko-KR" altLang="en-US" sz="1000" dirty="0">
                <a:latin typeface="+mn-ea"/>
                <a:ea typeface="+mn-ea"/>
                <a:cs typeface="Tahoma" panose="020B0604030504040204" pitchFamily="34" charset="0"/>
              </a:rPr>
              <a:t>설계</a:t>
            </a:r>
            <a:endParaRPr lang="en-US" altLang="ko-KR" sz="1000" dirty="0">
              <a:latin typeface="+mn-ea"/>
              <a:ea typeface="+mn-ea"/>
              <a:cs typeface="Tahoma" panose="020B060403050404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ko-KR" sz="1000" dirty="0">
                <a:latin typeface="+mn-ea"/>
                <a:ea typeface="+mn-ea"/>
                <a:cs typeface="Tahoma" panose="020B0604030504040204" pitchFamily="34" charset="0"/>
              </a:rPr>
              <a:t>     </a:t>
            </a:r>
            <a:r>
              <a:rPr lang="en-US" altLang="ko-KR" sz="1000" b="0" dirty="0">
                <a:latin typeface="+mn-ea"/>
                <a:ea typeface="+mn-ea"/>
                <a:cs typeface="Tahoma" panose="020B0604030504040204" pitchFamily="34" charset="0"/>
              </a:rPr>
              <a:t>- </a:t>
            </a:r>
            <a:r>
              <a:rPr lang="ko-KR" altLang="en-US" sz="1000" b="0" dirty="0">
                <a:latin typeface="+mn-ea"/>
                <a:ea typeface="+mn-ea"/>
                <a:cs typeface="Tahoma" panose="020B0604030504040204" pitchFamily="34" charset="0"/>
              </a:rPr>
              <a:t>취합 및 보고서 작성</a:t>
            </a:r>
            <a:endParaRPr lang="en-US" altLang="ko-KR" sz="1000" b="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D946C51-F788-F06A-EC39-85B93B0BE3AE}"/>
              </a:ext>
            </a:extLst>
          </p:cNvPr>
          <p:cNvCxnSpPr/>
          <p:nvPr/>
        </p:nvCxnSpPr>
        <p:spPr>
          <a:xfrm>
            <a:off x="1499525" y="4420940"/>
            <a:ext cx="7637527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210B5B-586F-CEF9-6406-7DC1C945BB7D}"/>
              </a:ext>
            </a:extLst>
          </p:cNvPr>
          <p:cNvSpPr/>
          <p:nvPr/>
        </p:nvSpPr>
        <p:spPr>
          <a:xfrm>
            <a:off x="686434" y="5147068"/>
            <a:ext cx="764010" cy="4482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rot="0" spcFirstLastPara="0" vertOverflow="overflow" horzOverflow="overflow" vert="horz" wrap="square" lIns="33231" tIns="43200" rIns="33231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6498">
              <a:spcAft>
                <a:spcPts val="554"/>
              </a:spcAft>
              <a:buSzPct val="120000"/>
            </a:pP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클래스</a:t>
            </a:r>
            <a:r>
              <a:rPr lang="en-US" altLang="ko-KR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1015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생성</a:t>
            </a:r>
            <a:endParaRPr lang="en-US" altLang="ko-KR" sz="1015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21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201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27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42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78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00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직사각형 265"/>
          <p:cNvSpPr/>
          <p:nvPr/>
        </p:nvSpPr>
        <p:spPr>
          <a:xfrm>
            <a:off x="1585652" y="5814286"/>
            <a:ext cx="8140239" cy="556123"/>
          </a:xfrm>
          <a:prstGeom prst="rect">
            <a:avLst/>
          </a:prstGeom>
          <a:solidFill>
            <a:srgbClr val="C6E4DF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spc="-5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85652" y="1109026"/>
            <a:ext cx="8140239" cy="4001790"/>
          </a:xfrm>
          <a:prstGeom prst="rect">
            <a:avLst/>
          </a:prstGeom>
          <a:solidFill>
            <a:srgbClr val="CCDFEA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5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929656" y="5199768"/>
            <a:ext cx="1452230" cy="558377"/>
            <a:chOff x="5030927" y="5499796"/>
            <a:chExt cx="1452230" cy="285772"/>
          </a:xfrm>
        </p:grpSpPr>
        <p:sp>
          <p:nvSpPr>
            <p:cNvPr id="130" name="오른쪽 화살표 129"/>
            <p:cNvSpPr/>
            <p:nvPr/>
          </p:nvSpPr>
          <p:spPr>
            <a:xfrm rot="16200000">
              <a:off x="6199797" y="5490927"/>
              <a:ext cx="274491" cy="292229"/>
            </a:xfrm>
            <a:prstGeom prst="rightArrow">
              <a:avLst/>
            </a:prstGeom>
            <a:gradFill>
              <a:gsLst>
                <a:gs pos="100000">
                  <a:srgbClr val="E8F4F2"/>
                </a:gs>
                <a:gs pos="0">
                  <a:srgbClr val="33B5B1"/>
                </a:gs>
              </a:gsLst>
              <a:lin ang="108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spc="-5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오른쪽 화살표 30"/>
            <p:cNvSpPr/>
            <p:nvPr/>
          </p:nvSpPr>
          <p:spPr>
            <a:xfrm rot="5400000">
              <a:off x="5042056" y="5494321"/>
              <a:ext cx="269971" cy="292229"/>
            </a:xfrm>
            <a:prstGeom prst="rightArrow">
              <a:avLst/>
            </a:prstGeom>
            <a:gradFill>
              <a:gsLst>
                <a:gs pos="100000">
                  <a:srgbClr val="E7F0F5"/>
                </a:gs>
                <a:gs pos="0">
                  <a:srgbClr val="24A2DD"/>
                </a:gs>
              </a:gsLst>
              <a:lin ang="10800000" scaled="0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spc="-5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17346" y="5554736"/>
              <a:ext cx="88230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b="1" dirty="0"/>
                <a:t>연동 </a:t>
              </a:r>
              <a:r>
                <a:rPr lang="en-US" altLang="ko-KR" sz="900" b="1" dirty="0"/>
                <a:t>API </a:t>
              </a:r>
              <a:r>
                <a:rPr lang="ko-KR" altLang="en-US" sz="900" b="1" dirty="0"/>
                <a:t>제공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>
                <a:latin typeface="+mj-ea"/>
              </a:rPr>
              <a:t>2. </a:t>
            </a:r>
            <a:r>
              <a:rPr lang="ko-KR" altLang="en-US" spc="-150" dirty="0" err="1">
                <a:latin typeface="+mj-ea"/>
              </a:rPr>
              <a:t>목표시스템</a:t>
            </a:r>
            <a:r>
              <a:rPr lang="ko-KR" altLang="en-US" spc="-150" dirty="0">
                <a:latin typeface="+mj-ea"/>
              </a:rPr>
              <a:t> 구성도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7834" y="1109027"/>
            <a:ext cx="1107505" cy="2518128"/>
          </a:xfrm>
          <a:prstGeom prst="rect">
            <a:avLst/>
          </a:prstGeom>
          <a:noFill/>
          <a:ln w="15875">
            <a:solidFill>
              <a:srgbClr val="C8D8E2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187834" y="3758926"/>
            <a:ext cx="1107505" cy="2611484"/>
          </a:xfrm>
          <a:prstGeom prst="rect">
            <a:avLst/>
          </a:prstGeom>
          <a:noFill/>
          <a:ln w="15875">
            <a:solidFill>
              <a:srgbClr val="C8D8E2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9936" y="1170599"/>
            <a:ext cx="563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j-ea"/>
                <a:ea typeface="+mj-ea"/>
              </a:rPr>
              <a:t>User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7832" y="3851851"/>
            <a:ext cx="1107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j-ea"/>
                <a:ea typeface="+mj-ea"/>
              </a:rPr>
              <a:t>Device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300" dirty="0">
                <a:latin typeface="+mj-ea"/>
                <a:ea typeface="+mj-ea"/>
              </a:rPr>
              <a:t>Ⅱ  </a:t>
            </a:r>
            <a:r>
              <a:rPr lang="ko-KR" altLang="en-US" sz="1400" b="1" spc="-300" dirty="0">
                <a:latin typeface="+mj-ea"/>
                <a:ea typeface="+mj-ea"/>
              </a:rPr>
              <a:t>프로젝트 수행 범위</a:t>
            </a:r>
          </a:p>
        </p:txBody>
      </p:sp>
      <p:sp>
        <p:nvSpPr>
          <p:cNvPr id="271" name="모서리가 둥근 직사각형 270"/>
          <p:cNvSpPr/>
          <p:nvPr/>
        </p:nvSpPr>
        <p:spPr>
          <a:xfrm>
            <a:off x="1784818" y="5918773"/>
            <a:ext cx="7754816" cy="347148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33B5B1"/>
            </a:solidFill>
          </a:ln>
          <a:effectLst>
            <a:outerShdw dist="12700" dir="5400000" algn="t" rotWithShape="0">
              <a:srgbClr val="2C5E56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50">
                <a:solidFill>
                  <a:schemeClr val="tx1"/>
                </a:solidFill>
                <a:latin typeface="+mn-ea"/>
              </a:rPr>
              <a:t>타 연동 시스템</a:t>
            </a:r>
            <a:r>
              <a:rPr lang="en-US" altLang="ko-KR" sz="900" b="1" spc="-50">
                <a:solidFill>
                  <a:schemeClr val="tx1"/>
                </a:solidFill>
                <a:latin typeface="+mn-ea"/>
              </a:rPr>
              <a:t>( ERP, SAP Business One, e-HR, CMS, EDMS, EIS, </a:t>
            </a:r>
            <a:r>
              <a:rPr lang="ko-KR" altLang="en-US" sz="900" b="1" spc="-50">
                <a:solidFill>
                  <a:schemeClr val="tx1"/>
                </a:solidFill>
                <a:latin typeface="+mn-ea"/>
              </a:rPr>
              <a:t>콜센터</a:t>
            </a:r>
            <a:r>
              <a:rPr lang="en-US" altLang="ko-KR" sz="900" b="1" spc="-5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b="1" spc="-50">
                <a:solidFill>
                  <a:schemeClr val="tx1"/>
                </a:solidFill>
                <a:latin typeface="+mn-ea"/>
              </a:rPr>
              <a:t>스마트도어</a:t>
            </a:r>
            <a:r>
              <a:rPr lang="en-US" altLang="ko-KR" sz="900" b="1" spc="-5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b="1" spc="-50">
                <a:solidFill>
                  <a:schemeClr val="tx1"/>
                </a:solidFill>
                <a:latin typeface="+mn-ea"/>
              </a:rPr>
              <a:t>등</a:t>
            </a:r>
            <a:r>
              <a:rPr lang="en-US" altLang="ko-KR" sz="900" b="1" spc="-50">
                <a:solidFill>
                  <a:schemeClr val="tx1"/>
                </a:solidFill>
                <a:latin typeface="+mn-ea"/>
              </a:rPr>
              <a:t>)              </a:t>
            </a:r>
            <a:endParaRPr lang="ko-KR" altLang="en-US" sz="900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1784818" y="3635423"/>
            <a:ext cx="6588046" cy="1083046"/>
          </a:xfrm>
          <a:prstGeom prst="roundRect">
            <a:avLst>
              <a:gd name="adj" fmla="val 895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5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8" name="모서리가 둥근 직사각형 257"/>
          <p:cNvSpPr/>
          <p:nvPr/>
        </p:nvSpPr>
        <p:spPr>
          <a:xfrm>
            <a:off x="8429530" y="3628298"/>
            <a:ext cx="1110104" cy="1090169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spc="-50" dirty="0">
                <a:solidFill>
                  <a:schemeClr val="tx1"/>
                </a:solidFill>
                <a:latin typeface="+mn-ea"/>
              </a:rPr>
              <a:t>Framework</a:t>
            </a:r>
            <a:endParaRPr lang="ko-KR" altLang="en-US" sz="900" b="1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44218" y="3677365"/>
            <a:ext cx="434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50" dirty="0">
                <a:solidFill>
                  <a:srgbClr val="036EB8"/>
                </a:solidFill>
                <a:latin typeface="+mn-ea"/>
              </a:rPr>
              <a:t>사용할 개발 툴</a:t>
            </a:r>
            <a:endParaRPr lang="en-US" altLang="ko-KR" sz="1200" b="1" spc="-50" dirty="0">
              <a:solidFill>
                <a:srgbClr val="036EB8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84819" y="1265404"/>
            <a:ext cx="6588046" cy="2293683"/>
          </a:xfrm>
          <a:prstGeom prst="roundRect">
            <a:avLst>
              <a:gd name="adj" fmla="val 3047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5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429530" y="1265404"/>
            <a:ext cx="1110104" cy="2293683"/>
          </a:xfrm>
          <a:prstGeom prst="roundRect">
            <a:avLst>
              <a:gd name="adj" fmla="val 6911"/>
            </a:avLst>
          </a:prstGeom>
          <a:solidFill>
            <a:schemeClr val="bg1"/>
          </a:solidFill>
          <a:ln w="12700">
            <a:solidFill>
              <a:srgbClr val="24A2DD"/>
            </a:solidFill>
          </a:ln>
          <a:effectLst>
            <a:outerShdw dist="12700" dir="5400000" algn="t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50" dirty="0">
                <a:solidFill>
                  <a:schemeClr val="tx1"/>
                </a:solidFill>
                <a:latin typeface="+mn-ea"/>
              </a:rPr>
              <a:t>서비스</a:t>
            </a:r>
            <a:endParaRPr lang="en-US" altLang="ko-KR" sz="900" b="1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spc="-50" dirty="0">
                <a:solidFill>
                  <a:schemeClr val="tx1"/>
                </a:solidFill>
                <a:latin typeface="+mn-ea"/>
              </a:rPr>
              <a:t>영역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44219" y="1328084"/>
            <a:ext cx="434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50" dirty="0">
                <a:solidFill>
                  <a:srgbClr val="036EB8"/>
                </a:solidFill>
                <a:latin typeface="+mn-ea"/>
              </a:rPr>
              <a:t>프로젝트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72366" y="4015087"/>
            <a:ext cx="1024460" cy="576000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50">
                <a:solidFill>
                  <a:schemeClr val="tx1"/>
                </a:solidFill>
                <a:latin typeface="+mn-ea"/>
              </a:rPr>
              <a:t>JDK 1.8</a:t>
            </a:r>
            <a:endParaRPr lang="ko-KR" altLang="en-US" sz="900" spc="-5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2948714" y="4015087"/>
            <a:ext cx="1024460" cy="576000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Oracle database</a:t>
            </a:r>
            <a:endParaRPr lang="ko-KR" altLang="en-US" sz="900" spc="-5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4025065" y="4015087"/>
            <a:ext cx="1024460" cy="576000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Struts / Spring</a:t>
            </a:r>
          </a:p>
          <a:p>
            <a:pPr algn="ctr"/>
            <a:r>
              <a:rPr lang="en-US" altLang="ko-KR" sz="900" spc="-50" dirty="0" err="1">
                <a:solidFill>
                  <a:schemeClr val="tx1"/>
                </a:solidFill>
                <a:latin typeface="+mn-ea"/>
              </a:rPr>
              <a:t>iBatis</a:t>
            </a:r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 / </a:t>
            </a:r>
            <a:r>
              <a:rPr lang="en-US" altLang="ko-KR" sz="900" spc="-50" dirty="0" err="1">
                <a:solidFill>
                  <a:schemeClr val="tx1"/>
                </a:solidFill>
                <a:latin typeface="+mn-ea"/>
              </a:rPr>
              <a:t>MyBatis</a:t>
            </a:r>
            <a:endParaRPr lang="ko-KR" altLang="en-US" sz="900" spc="-5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5101414" y="4015087"/>
            <a:ext cx="1024460" cy="576000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50" dirty="0" err="1">
                <a:solidFill>
                  <a:schemeClr val="tx1"/>
                </a:solidFill>
                <a:latin typeface="+mn-ea"/>
              </a:rPr>
              <a:t>SiteMesh</a:t>
            </a:r>
            <a:endParaRPr lang="en-US" altLang="ko-KR" sz="900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spc="-50" dirty="0" err="1">
                <a:solidFill>
                  <a:schemeClr val="tx1"/>
                </a:solidFill>
                <a:latin typeface="+mn-ea"/>
              </a:rPr>
              <a:t>AcriveMQ</a:t>
            </a:r>
            <a:endParaRPr lang="en-US" altLang="ko-KR" sz="900" spc="-5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spc="-50" dirty="0" err="1">
                <a:solidFill>
                  <a:schemeClr val="tx1"/>
                </a:solidFill>
                <a:latin typeface="+mn-ea"/>
              </a:rPr>
              <a:t>Vertx</a:t>
            </a:r>
            <a:endParaRPr lang="ko-KR" altLang="en-US" sz="900" spc="-5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6177763" y="4015087"/>
            <a:ext cx="1024460" cy="576000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jQuery, JSP, JSTL, Ajax, CSS3</a:t>
            </a:r>
            <a:endParaRPr lang="ko-KR" altLang="en-US" sz="900" spc="-5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7254113" y="4015087"/>
            <a:ext cx="1024460" cy="576000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XML / RSS</a:t>
            </a:r>
            <a:endParaRPr lang="ko-KR" altLang="en-US" sz="900" spc="-5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1865014" y="1671848"/>
            <a:ext cx="1029580" cy="1805146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2944724" y="1671848"/>
            <a:ext cx="1029580" cy="1805146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4004516" y="1671848"/>
            <a:ext cx="1029580" cy="1805146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5056483" y="1671848"/>
            <a:ext cx="1029580" cy="1805146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6136193" y="1671848"/>
            <a:ext cx="1029580" cy="1805146"/>
          </a:xfrm>
          <a:prstGeom prst="rect">
            <a:avLst/>
          </a:prstGeom>
          <a:solidFill>
            <a:srgbClr val="ECEEF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1922986" y="2009835"/>
            <a:ext cx="927501" cy="4331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사용자 권한</a:t>
            </a:r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유형별 메뉴</a:t>
            </a:r>
          </a:p>
        </p:txBody>
      </p:sp>
      <p:sp>
        <p:nvSpPr>
          <p:cNvPr id="223" name="직사각형 222"/>
          <p:cNvSpPr/>
          <p:nvPr/>
        </p:nvSpPr>
        <p:spPr>
          <a:xfrm>
            <a:off x="1922986" y="2515228"/>
            <a:ext cx="927501" cy="4031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사용자 권한</a:t>
            </a:r>
            <a:r>
              <a:rPr lang="en-US" altLang="ko-KR" sz="900" spc="-15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유형별 포탈</a:t>
            </a:r>
          </a:p>
        </p:txBody>
      </p:sp>
      <p:sp>
        <p:nvSpPr>
          <p:cNvPr id="224" name="직사각형 223"/>
          <p:cNvSpPr/>
          <p:nvPr/>
        </p:nvSpPr>
        <p:spPr>
          <a:xfrm>
            <a:off x="1922986" y="2990023"/>
            <a:ext cx="927501" cy="42177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관리자 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015869" y="2016006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개인화 페이지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3015869" y="2303609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개인화 메뉴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3015869" y="2591212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 err="1">
                <a:solidFill>
                  <a:schemeClr val="tx1"/>
                </a:solidFill>
                <a:latin typeface="+mn-ea"/>
              </a:rPr>
              <a:t>포털디자인</a:t>
            </a:r>
            <a:endParaRPr lang="ko-KR" altLang="en-US" sz="900" spc="-1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015869" y="2878815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 err="1">
                <a:solidFill>
                  <a:schemeClr val="tx1"/>
                </a:solidFill>
                <a:latin typeface="+mn-ea"/>
              </a:rPr>
              <a:t>개인포틀릿</a:t>
            </a:r>
            <a:endParaRPr lang="ko-KR" altLang="en-US" sz="900" spc="-1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3015869" y="3166416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 err="1">
                <a:solidFill>
                  <a:schemeClr val="tx1"/>
                </a:solidFill>
                <a:latin typeface="+mn-ea"/>
              </a:rPr>
              <a:t>마이리스트</a:t>
            </a:r>
            <a:endParaRPr lang="ko-KR" altLang="en-US" sz="900" spc="-1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4062851" y="2018943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게시판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4062851" y="2306546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커뮤니티</a:t>
            </a:r>
          </a:p>
        </p:txBody>
      </p:sp>
      <p:sp>
        <p:nvSpPr>
          <p:cNvPr id="232" name="직사각형 231"/>
          <p:cNvSpPr/>
          <p:nvPr/>
        </p:nvSpPr>
        <p:spPr>
          <a:xfrm>
            <a:off x="4062851" y="2594149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설문조사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4062851" y="2881750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사내쪽지</a:t>
            </a:r>
          </a:p>
        </p:txBody>
      </p:sp>
      <p:sp>
        <p:nvSpPr>
          <p:cNvPr id="234" name="직사각형 233"/>
          <p:cNvSpPr/>
          <p:nvPr/>
        </p:nvSpPr>
        <p:spPr>
          <a:xfrm>
            <a:off x="5109310" y="2016006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전자결재</a:t>
            </a:r>
          </a:p>
        </p:txBody>
      </p:sp>
      <p:sp>
        <p:nvSpPr>
          <p:cNvPr id="235" name="직사각형 234"/>
          <p:cNvSpPr/>
          <p:nvPr/>
        </p:nvSpPr>
        <p:spPr>
          <a:xfrm>
            <a:off x="5109310" y="2303609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파일관리</a:t>
            </a:r>
          </a:p>
        </p:txBody>
      </p:sp>
      <p:sp>
        <p:nvSpPr>
          <p:cNvPr id="236" name="직사각형 235"/>
          <p:cNvSpPr/>
          <p:nvPr/>
        </p:nvSpPr>
        <p:spPr>
          <a:xfrm>
            <a:off x="5109310" y="2591212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근태관리</a:t>
            </a:r>
          </a:p>
        </p:txBody>
      </p:sp>
      <p:sp>
        <p:nvSpPr>
          <p:cNvPr id="237" name="직사각형 236"/>
          <p:cNvSpPr/>
          <p:nvPr/>
        </p:nvSpPr>
        <p:spPr>
          <a:xfrm>
            <a:off x="5109310" y="2878815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주소록</a:t>
            </a:r>
          </a:p>
        </p:txBody>
      </p:sp>
      <p:sp>
        <p:nvSpPr>
          <p:cNvPr id="238" name="직사각형 237"/>
          <p:cNvSpPr/>
          <p:nvPr/>
        </p:nvSpPr>
        <p:spPr>
          <a:xfrm>
            <a:off x="5109310" y="3166416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조직도</a:t>
            </a:r>
          </a:p>
        </p:txBody>
      </p:sp>
      <p:sp>
        <p:nvSpPr>
          <p:cNvPr id="239" name="직사각형 238"/>
          <p:cNvSpPr/>
          <p:nvPr/>
        </p:nvSpPr>
        <p:spPr>
          <a:xfrm>
            <a:off x="6178172" y="2016006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일정관리</a:t>
            </a:r>
          </a:p>
        </p:txBody>
      </p:sp>
      <p:sp>
        <p:nvSpPr>
          <p:cNvPr id="240" name="직사각형 239"/>
          <p:cNvSpPr/>
          <p:nvPr/>
        </p:nvSpPr>
        <p:spPr>
          <a:xfrm>
            <a:off x="6178172" y="2303608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스페이스</a:t>
            </a:r>
          </a:p>
        </p:txBody>
      </p:sp>
      <p:sp>
        <p:nvSpPr>
          <p:cNvPr id="241" name="직사각형 240"/>
          <p:cNvSpPr/>
          <p:nvPr/>
        </p:nvSpPr>
        <p:spPr>
          <a:xfrm>
            <a:off x="6178172" y="2591210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업무보고</a:t>
            </a:r>
          </a:p>
        </p:txBody>
      </p:sp>
      <p:sp>
        <p:nvSpPr>
          <p:cNvPr id="242" name="직사각형 241"/>
          <p:cNvSpPr/>
          <p:nvPr/>
        </p:nvSpPr>
        <p:spPr>
          <a:xfrm>
            <a:off x="6178172" y="2878812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문서관리</a:t>
            </a:r>
          </a:p>
        </p:txBody>
      </p:sp>
      <p:sp>
        <p:nvSpPr>
          <p:cNvPr id="243" name="직사각형 242"/>
          <p:cNvSpPr/>
          <p:nvPr/>
        </p:nvSpPr>
        <p:spPr>
          <a:xfrm>
            <a:off x="6178172" y="3166416"/>
            <a:ext cx="917883" cy="2417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  <a:latin typeface="+mn-ea"/>
              </a:rPr>
              <a:t>자원예약관리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59636" y="1729405"/>
            <a:ext cx="8450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latin typeface="+mj-ea"/>
              </a:rPr>
              <a:t>서비스 정보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2970320" y="1729405"/>
            <a:ext cx="9667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latin typeface="+mj-ea"/>
              </a:rPr>
              <a:t>개인맞춤 정보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4168176" y="1729405"/>
            <a:ext cx="723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latin typeface="+mj-ea"/>
              </a:rPr>
              <a:t>업무 소통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5241249" y="1729405"/>
            <a:ext cx="723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latin typeface="+mj-ea"/>
              </a:rPr>
              <a:t>업무 지원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6314322" y="1729405"/>
            <a:ext cx="7234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latin typeface="+mj-ea"/>
              </a:rPr>
              <a:t>업무 협업</a:t>
            </a:r>
          </a:p>
        </p:txBody>
      </p:sp>
      <p:sp>
        <p:nvSpPr>
          <p:cNvPr id="39" name="오른쪽 화살표 38"/>
          <p:cNvSpPr/>
          <p:nvPr/>
        </p:nvSpPr>
        <p:spPr>
          <a:xfrm>
            <a:off x="988047" y="3520047"/>
            <a:ext cx="760823" cy="370844"/>
          </a:xfrm>
          <a:prstGeom prst="rightArrow">
            <a:avLst>
              <a:gd name="adj1" fmla="val 59846"/>
              <a:gd name="adj2" fmla="val 74829"/>
            </a:avLst>
          </a:prstGeom>
          <a:solidFill>
            <a:srgbClr val="24A2DD"/>
          </a:solidFill>
          <a:ln w="3175">
            <a:noFill/>
          </a:ln>
          <a:effectLst>
            <a:outerShdw blurRad="127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err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4662" y="3570809"/>
            <a:ext cx="571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Login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4" y="3627155"/>
            <a:ext cx="151172" cy="151172"/>
          </a:xfrm>
          <a:prstGeom prst="rect">
            <a:avLst/>
          </a:prstGeom>
        </p:spPr>
      </p:pic>
      <p:sp>
        <p:nvSpPr>
          <p:cNvPr id="273" name="TextBox 272"/>
          <p:cNvSpPr txBox="1"/>
          <p:nvPr/>
        </p:nvSpPr>
        <p:spPr>
          <a:xfrm>
            <a:off x="108996" y="774121"/>
            <a:ext cx="961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사용할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3021" y="3029443"/>
            <a:ext cx="10371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j-ea"/>
                <a:ea typeface="+mj-ea"/>
              </a:rPr>
              <a:t>시스템 관리자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23021" y="2165168"/>
            <a:ext cx="10371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+mj-ea"/>
                <a:ea typeface="+mj-ea"/>
              </a:rPr>
              <a:t>사용자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60267" y="1730207"/>
            <a:ext cx="762638" cy="361286"/>
            <a:chOff x="412577" y="2262432"/>
            <a:chExt cx="658018" cy="31172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577" y="2262432"/>
              <a:ext cx="305842" cy="311724"/>
            </a:xfrm>
            <a:prstGeom prst="rect">
              <a:avLst/>
            </a:prstGeom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753" y="2262432"/>
              <a:ext cx="305842" cy="311724"/>
            </a:xfrm>
            <a:prstGeom prst="rect">
              <a:avLst/>
            </a:prstGeom>
          </p:spPr>
        </p:pic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794" y="2555745"/>
            <a:ext cx="477581" cy="47758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94076" y="4499300"/>
            <a:ext cx="8914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j-ea"/>
                <a:ea typeface="+mj-ea"/>
              </a:rPr>
              <a:t>PC</a:t>
            </a:r>
            <a:endParaRPr lang="ko-KR" altLang="en-US" sz="700" dirty="0">
              <a:latin typeface="+mj-ea"/>
              <a:ea typeface="+mj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375" y="4198710"/>
            <a:ext cx="376246" cy="318762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294076" y="5010789"/>
            <a:ext cx="8914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j-ea"/>
                <a:ea typeface="+mj-ea"/>
              </a:rPr>
              <a:t>Notebook</a:t>
            </a:r>
            <a:endParaRPr lang="ko-KR" altLang="en-US" sz="700" dirty="0">
              <a:latin typeface="+mj-ea"/>
              <a:ea typeface="+mj-ea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94076" y="5573286"/>
            <a:ext cx="8914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j-ea"/>
                <a:ea typeface="+mj-ea"/>
              </a:rPr>
              <a:t>Tablet</a:t>
            </a:r>
            <a:endParaRPr lang="ko-KR" altLang="en-US" sz="700" dirty="0">
              <a:latin typeface="+mj-ea"/>
              <a:ea typeface="+mj-ea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94076" y="6118616"/>
            <a:ext cx="8914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j-ea"/>
                <a:ea typeface="+mj-ea"/>
              </a:rPr>
              <a:t>Smartphone</a:t>
            </a:r>
            <a:endParaRPr lang="ko-KR" altLang="en-US" sz="700" dirty="0">
              <a:latin typeface="+mj-ea"/>
              <a:ea typeface="+mj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289" y="4760442"/>
            <a:ext cx="432416" cy="27151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600075" y="5281758"/>
            <a:ext cx="282846" cy="33830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1655" y="5849081"/>
            <a:ext cx="179685" cy="288585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7201832" y="1665936"/>
            <a:ext cx="1102063" cy="869950"/>
          </a:xfrm>
          <a:prstGeom prst="rect">
            <a:avLst/>
          </a:prstGeom>
          <a:solidFill>
            <a:srgbClr val="FAFBDD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8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268457" y="1974772"/>
            <a:ext cx="973732" cy="23496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1:N</a:t>
            </a:r>
            <a:r>
              <a:rPr kumimoji="0" lang="ko-KR" altLang="en-US" sz="9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대화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7268457" y="2240629"/>
            <a:ext cx="973732" cy="23496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파일공유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7480078" y="1726271"/>
            <a:ext cx="5595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메신저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7201832" y="2595423"/>
            <a:ext cx="1102063" cy="869950"/>
          </a:xfrm>
          <a:prstGeom prst="rect">
            <a:avLst/>
          </a:prstGeom>
          <a:solidFill>
            <a:srgbClr val="FAFBDD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8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268457" y="2904259"/>
            <a:ext cx="973732" cy="23496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</a:t>
            </a:r>
            <a:r>
              <a:rPr kumimoji="0" lang="ko-KR" altLang="en-US" sz="9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그룹웨어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268457" y="3170116"/>
            <a:ext cx="973732" cy="23496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</a:t>
            </a:r>
            <a:r>
              <a:rPr kumimoji="0" lang="ko-KR" altLang="en-US" sz="9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메신저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7480079" y="2655758"/>
            <a:ext cx="5595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</a:t>
            </a:r>
            <a:endParaRPr kumimoji="0" lang="ko-KR" altLang="en-US" sz="9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99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81039" y="2525486"/>
            <a:ext cx="1695458" cy="1695458"/>
          </a:xfrm>
          <a:prstGeom prst="ellipse">
            <a:avLst/>
          </a:prstGeom>
          <a:noFill/>
          <a:ln w="15875">
            <a:solidFill>
              <a:srgbClr val="BDC8D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4832" y="3650643"/>
            <a:ext cx="130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시스템 </a:t>
            </a:r>
            <a:endParaRPr lang="en-US" altLang="ko-KR" sz="1200" spc="-50" dirty="0"/>
          </a:p>
          <a:p>
            <a:pPr algn="ctr"/>
            <a:r>
              <a:rPr lang="ko-KR" altLang="en-US" sz="1200" spc="-50" dirty="0"/>
              <a:t>구축 일정</a:t>
            </a:r>
          </a:p>
        </p:txBody>
      </p:sp>
      <p:sp>
        <p:nvSpPr>
          <p:cNvPr id="5" name="타원 4"/>
          <p:cNvSpPr/>
          <p:nvPr/>
        </p:nvSpPr>
        <p:spPr>
          <a:xfrm>
            <a:off x="2963861" y="2525486"/>
            <a:ext cx="1695458" cy="1695458"/>
          </a:xfrm>
          <a:prstGeom prst="ellipse">
            <a:avLst/>
          </a:prstGeom>
          <a:noFill/>
          <a:ln w="15875">
            <a:solidFill>
              <a:srgbClr val="BDC8D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246683" y="2525486"/>
            <a:ext cx="1695458" cy="1695458"/>
          </a:xfrm>
          <a:prstGeom prst="ellipse">
            <a:avLst/>
          </a:prstGeom>
          <a:noFill/>
          <a:ln w="15875">
            <a:solidFill>
              <a:srgbClr val="BDC8D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01965" y="3650643"/>
            <a:ext cx="16192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수행 조직</a:t>
            </a:r>
            <a:endParaRPr lang="en-US" altLang="ko-KR" sz="1200" spc="-50" dirty="0"/>
          </a:p>
          <a:p>
            <a:pPr algn="ctr"/>
            <a:r>
              <a:rPr lang="ko-KR" altLang="en-US" sz="1200" spc="-50" dirty="0"/>
              <a:t>구성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4787" y="3650643"/>
            <a:ext cx="16192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교육 훈련</a:t>
            </a:r>
            <a:endParaRPr lang="en-US" altLang="ko-KR" sz="1200" spc="-50" dirty="0"/>
          </a:p>
          <a:p>
            <a:pPr algn="ctr"/>
            <a:r>
              <a:rPr lang="ko-KR" altLang="en-US" sz="1200" spc="-50" dirty="0"/>
              <a:t>계획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4800" b="1" spc="-300" dirty="0">
                <a:solidFill>
                  <a:srgbClr val="24A2DD"/>
                </a:solidFill>
                <a:latin typeface="+mj-ea"/>
                <a:ea typeface="+mj-ea"/>
              </a:rPr>
              <a:t>Ⅲ </a:t>
            </a:r>
            <a:r>
              <a:rPr lang="ko-KR" altLang="en-US" sz="4401" spc="-300" dirty="0">
                <a:latin typeface="+mj-ea"/>
                <a:ea typeface="+mj-ea"/>
              </a:rPr>
              <a:t>추진 일정 및 인력 투입 계획</a:t>
            </a:r>
            <a:endParaRPr lang="ko-KR" altLang="en-US" sz="4401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lum bright="80000"/>
          </a:blip>
          <a:stretch>
            <a:fillRect/>
          </a:stretch>
        </p:blipFill>
        <p:spPr>
          <a:xfrm>
            <a:off x="2609456" y="3319464"/>
            <a:ext cx="107504" cy="1075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lum bright="80000"/>
          </a:blip>
          <a:stretch>
            <a:fillRect/>
          </a:stretch>
        </p:blipFill>
        <p:spPr>
          <a:xfrm>
            <a:off x="4918362" y="3319464"/>
            <a:ext cx="107504" cy="10750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7529506" y="2525486"/>
            <a:ext cx="1695458" cy="1695458"/>
          </a:xfrm>
          <a:prstGeom prst="ellipse">
            <a:avLst/>
          </a:prstGeom>
          <a:noFill/>
          <a:ln w="15875">
            <a:solidFill>
              <a:srgbClr val="BDC8D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567611" y="3650643"/>
            <a:ext cx="16192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테스트 계획 및</a:t>
            </a:r>
            <a:endParaRPr lang="en-US" altLang="ko-KR" sz="1200" spc="-50" dirty="0"/>
          </a:p>
          <a:p>
            <a:pPr algn="ctr"/>
            <a:r>
              <a:rPr lang="ko-KR" altLang="en-US" sz="1200" spc="-50"/>
              <a:t>방안</a:t>
            </a:r>
            <a:endParaRPr lang="en-US" altLang="ko-KR" sz="1200" spc="-5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lum bright="80000"/>
          </a:blip>
          <a:stretch>
            <a:fillRect/>
          </a:stretch>
        </p:blipFill>
        <p:spPr>
          <a:xfrm>
            <a:off x="7183419" y="3319464"/>
            <a:ext cx="107504" cy="10750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963861" y="4438269"/>
            <a:ext cx="1695458" cy="1094543"/>
          </a:xfrm>
          <a:prstGeom prst="roundRect">
            <a:avLst>
              <a:gd name="adj" fmla="val 957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+mj-ea"/>
              </a:rPr>
              <a:t>2-1 </a:t>
            </a:r>
            <a:r>
              <a:rPr lang="ko-KR" altLang="en-US" sz="900">
                <a:solidFill>
                  <a:schemeClr val="tx1"/>
                </a:solidFill>
                <a:latin typeface="+mj-ea"/>
              </a:rPr>
              <a:t>수행 조직도</a:t>
            </a:r>
            <a:endParaRPr lang="en-US" altLang="ko-KR" sz="90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+mj-ea"/>
              </a:rPr>
              <a:t>역할 및 책임</a:t>
            </a:r>
            <a:r>
              <a:rPr lang="en-US" altLang="ko-KR" sz="90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9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3776" y="2826102"/>
            <a:ext cx="708750" cy="753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0406" y="2891839"/>
            <a:ext cx="843750" cy="6975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9708" y="2868910"/>
            <a:ext cx="787500" cy="742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99110" y="2859852"/>
            <a:ext cx="956250" cy="720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726746" y="4444021"/>
            <a:ext cx="1695458" cy="1088791"/>
            <a:chOff x="2963861" y="4438268"/>
            <a:chExt cx="1695458" cy="1088791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2963861" y="4438268"/>
              <a:ext cx="1695458" cy="31202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+mj-ea"/>
                </a:rPr>
                <a:t>1-1 </a:t>
              </a:r>
              <a:r>
                <a:rPr lang="ko-KR" altLang="en-US" sz="900">
                  <a:solidFill>
                    <a:schemeClr val="tx1"/>
                  </a:solidFill>
                  <a:latin typeface="+mj-ea"/>
                </a:rPr>
                <a:t>추진 일정</a:t>
              </a:r>
              <a:endParaRPr lang="en-US" altLang="ko-KR" sz="900" dirty="0">
                <a:solidFill>
                  <a:schemeClr val="tx1"/>
                </a:solidFill>
                <a:latin typeface="+mj-ea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963861" y="4826653"/>
              <a:ext cx="1695458" cy="31202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+mj-ea"/>
                  <a:ea typeface="+mj-ea"/>
                </a:rPr>
                <a:t>1-2 </a:t>
              </a:r>
              <a:r>
                <a:rPr lang="ko-KR" altLang="en-US" sz="900">
                  <a:solidFill>
                    <a:schemeClr val="tx1"/>
                  </a:solidFill>
                  <a:latin typeface="+mj-ea"/>
                  <a:ea typeface="+mj-ea"/>
                </a:rPr>
                <a:t>구축 절차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963861" y="5215038"/>
              <a:ext cx="1695458" cy="31202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+mj-ea"/>
                  <a:ea typeface="+mj-ea"/>
                </a:rPr>
                <a:t>1-3 </a:t>
              </a:r>
              <a:r>
                <a:rPr lang="ko-KR" altLang="en-US" sz="900">
                  <a:solidFill>
                    <a:schemeClr val="tx1"/>
                  </a:solidFill>
                  <a:latin typeface="+mj-ea"/>
                  <a:ea typeface="+mj-ea"/>
                </a:rPr>
                <a:t>세부 일정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5272861" y="4435398"/>
            <a:ext cx="1695458" cy="1094543"/>
          </a:xfrm>
          <a:prstGeom prst="roundRect">
            <a:avLst>
              <a:gd name="adj" fmla="val 957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+mj-ea"/>
              </a:rPr>
              <a:t>2-1 </a:t>
            </a:r>
            <a:r>
              <a:rPr lang="ko-KR" altLang="en-US" sz="900">
                <a:solidFill>
                  <a:schemeClr val="tx1"/>
                </a:solidFill>
                <a:latin typeface="+mj-ea"/>
              </a:rPr>
              <a:t>수행 조직도</a:t>
            </a:r>
            <a:endParaRPr lang="en-US" altLang="ko-KR" sz="90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900">
                <a:solidFill>
                  <a:schemeClr val="tx1"/>
                </a:solidFill>
                <a:latin typeface="+mj-ea"/>
              </a:rPr>
              <a:t>역할 및 책임</a:t>
            </a:r>
            <a:r>
              <a:rPr lang="en-US" altLang="ko-KR" sz="90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573241" y="4441149"/>
            <a:ext cx="1695458" cy="1094543"/>
          </a:xfrm>
          <a:prstGeom prst="roundRect">
            <a:avLst>
              <a:gd name="adj" fmla="val 957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+mj-ea"/>
              </a:rPr>
              <a:t>4 </a:t>
            </a:r>
            <a:r>
              <a:rPr lang="ko-KR" altLang="en-US" sz="900">
                <a:solidFill>
                  <a:schemeClr val="tx1"/>
                </a:solidFill>
                <a:latin typeface="+mj-ea"/>
              </a:rPr>
              <a:t>테스트 계획 및 방안</a:t>
            </a:r>
            <a:endParaRPr lang="en-US" altLang="ko-KR" sz="90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741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7834" y="1756019"/>
            <a:ext cx="3395481" cy="4303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B0F0"/>
                </a:solidFill>
                <a:latin typeface="+mj-ea"/>
                <a:ea typeface="+mj-ea"/>
              </a:rPr>
              <a:t>1.  </a:t>
            </a:r>
            <a:r>
              <a:rPr lang="ko-KR" altLang="en-US" sz="2000" spc="-150" dirty="0">
                <a:latin typeface="+mj-ea"/>
              </a:rPr>
              <a:t>프로젝트 배경 및 기획의도</a:t>
            </a:r>
            <a:endParaRPr lang="en-US" altLang="ko-KR" sz="2000" b="1" spc="-150" dirty="0">
              <a:solidFill>
                <a:srgbClr val="00B0F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B0F0"/>
                </a:solidFill>
                <a:latin typeface="+mj-ea"/>
                <a:ea typeface="+mj-ea"/>
              </a:rPr>
              <a:t>2.  </a:t>
            </a:r>
            <a:r>
              <a:rPr lang="ko-KR" altLang="en-US" sz="2000" spc="-150" dirty="0">
                <a:latin typeface="+mj-ea"/>
                <a:ea typeface="+mj-ea"/>
              </a:rPr>
              <a:t>프로젝트 설명</a:t>
            </a:r>
            <a:endParaRPr lang="en-US" altLang="ko-KR" sz="2000" spc="-15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B0F0"/>
                </a:solidFill>
                <a:latin typeface="+mj-ea"/>
                <a:ea typeface="+mj-ea"/>
              </a:rPr>
              <a:t>3.  </a:t>
            </a:r>
            <a:r>
              <a:rPr lang="ko-KR" altLang="en-US" sz="2000" spc="-150" dirty="0">
                <a:latin typeface="+mj-ea"/>
                <a:ea typeface="+mj-ea"/>
              </a:rPr>
              <a:t>프로젝트 세부 기능 및 동작</a:t>
            </a:r>
            <a:endParaRPr lang="en-US" altLang="ko-KR" sz="2000" spc="-15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B0F0"/>
                </a:solidFill>
                <a:latin typeface="+mj-ea"/>
                <a:ea typeface="+mj-ea"/>
              </a:rPr>
              <a:t>4.  </a:t>
            </a:r>
            <a:r>
              <a:rPr lang="ko-KR" altLang="en-US" sz="2000" spc="-150" dirty="0">
                <a:latin typeface="+mj-ea"/>
              </a:rPr>
              <a:t>유사 사이트 분석</a:t>
            </a:r>
            <a:endParaRPr lang="en-US" altLang="ko-KR" sz="2000" spc="-15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B0F0"/>
                </a:solidFill>
                <a:latin typeface="+mj-ea"/>
                <a:ea typeface="+mj-ea"/>
              </a:rPr>
              <a:t>5.</a:t>
            </a:r>
            <a:r>
              <a:rPr lang="en-US" altLang="ko-KR" sz="2000" spc="-150" dirty="0">
                <a:latin typeface="+mj-ea"/>
                <a:ea typeface="+mj-ea"/>
              </a:rPr>
              <a:t>  </a:t>
            </a:r>
            <a:r>
              <a:rPr lang="ko-KR" altLang="en-US" sz="2000" spc="-150" dirty="0">
                <a:latin typeface="+mj-ea"/>
              </a:rPr>
              <a:t>팀</a:t>
            </a:r>
            <a:r>
              <a:rPr lang="en-US" altLang="ko-KR" sz="2000" spc="-150" dirty="0">
                <a:latin typeface="+mj-ea"/>
              </a:rPr>
              <a:t> </a:t>
            </a:r>
            <a:r>
              <a:rPr lang="ko-KR" altLang="en-US" sz="2000" spc="-150" dirty="0">
                <a:latin typeface="+mj-ea"/>
              </a:rPr>
              <a:t>소개</a:t>
            </a:r>
            <a:endParaRPr lang="ko-KR" altLang="en-US" sz="2000" spc="-15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B0F0"/>
                </a:solidFill>
                <a:latin typeface="+mj-ea"/>
                <a:ea typeface="+mj-ea"/>
              </a:rPr>
              <a:t>6.</a:t>
            </a:r>
            <a:r>
              <a:rPr lang="en-US" altLang="ko-KR" sz="2000" b="1" spc="-150" dirty="0">
                <a:solidFill>
                  <a:srgbClr val="00B0F0"/>
                </a:solidFill>
                <a:latin typeface="+mj-ea"/>
              </a:rPr>
              <a:t>  </a:t>
            </a:r>
            <a:r>
              <a:rPr lang="ko-KR" altLang="en-US" sz="2000" spc="-150" dirty="0">
                <a:latin typeface="+mj-ea"/>
              </a:rPr>
              <a:t>일정 및 작업분담</a:t>
            </a:r>
            <a:endParaRPr lang="en-US" altLang="ko-KR" sz="2000" spc="-150" dirty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B0F0"/>
                </a:solidFill>
                <a:latin typeface="+mj-ea"/>
                <a:ea typeface="+mj-ea"/>
              </a:rPr>
              <a:t>7.  </a:t>
            </a:r>
            <a:r>
              <a:rPr lang="ko-KR" altLang="en-US" sz="2000" spc="-150" dirty="0">
                <a:latin typeface="+mj-ea"/>
              </a:rPr>
              <a:t>개발 툴 및 버전 관리    </a:t>
            </a:r>
          </a:p>
        </p:txBody>
      </p:sp>
      <p:sp>
        <p:nvSpPr>
          <p:cNvPr id="8" name="내용 개체 틀 12"/>
          <p:cNvSpPr txBox="1">
            <a:spLocks/>
          </p:cNvSpPr>
          <p:nvPr/>
        </p:nvSpPr>
        <p:spPr>
          <a:xfrm>
            <a:off x="681039" y="933217"/>
            <a:ext cx="8543925" cy="90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23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17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/>
              <a:t>INDEX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9774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>
                <a:latin typeface="+mj-ea"/>
              </a:rPr>
              <a:t>1-2. </a:t>
            </a:r>
            <a:r>
              <a:rPr lang="ko-KR" altLang="en-US" spc="-150" dirty="0">
                <a:latin typeface="+mj-ea"/>
              </a:rPr>
              <a:t>그룹웨어 </a:t>
            </a:r>
            <a:r>
              <a:rPr lang="ko-KR" altLang="en-US" spc="-150">
                <a:latin typeface="+mj-ea"/>
              </a:rPr>
              <a:t>구축 절차</a:t>
            </a:r>
            <a:endParaRPr lang="ko-KR" altLang="en-US" spc="-150" dirty="0">
              <a:latin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57604" y="374078"/>
            <a:ext cx="3259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300">
                <a:latin typeface="+mj-ea"/>
              </a:rPr>
              <a:t>Ⅲ</a:t>
            </a:r>
            <a:r>
              <a:rPr lang="en-US" altLang="ko-KR" sz="1400" b="1" spc="-300">
                <a:latin typeface="+mj-ea"/>
                <a:ea typeface="+mj-ea"/>
              </a:rPr>
              <a:t>  </a:t>
            </a:r>
            <a:r>
              <a:rPr lang="ko-KR" altLang="en-US" sz="1400" spc="-150">
                <a:latin typeface="+mj-ea"/>
              </a:rPr>
              <a:t>추진일정 및 인력 투입 계획</a:t>
            </a:r>
            <a:endParaRPr lang="en-US" altLang="ko-KR" sz="1400" spc="-150">
              <a:latin typeface="+mj-ea"/>
            </a:endParaRPr>
          </a:p>
          <a:p>
            <a:pPr algn="r"/>
            <a:endParaRPr lang="ko-KR" altLang="en-US" sz="1400" b="1" spc="-300" dirty="0">
              <a:latin typeface="+mj-ea"/>
              <a:ea typeface="+mj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8996" y="774121"/>
            <a:ext cx="961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3) </a:t>
            </a: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업무별 분석 단계 프로세스 </a:t>
            </a:r>
            <a:r>
              <a:rPr lang="en-US" altLang="ko-KR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  </a:t>
            </a:r>
            <a:r>
              <a:rPr lang="en-US" altLang="ko-KR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</a:t>
            </a:r>
            <a:r>
              <a:rPr lang="en-US" altLang="ko-KR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87508"/>
              </p:ext>
            </p:extLst>
          </p:nvPr>
        </p:nvGraphicFramePr>
        <p:xfrm>
          <a:off x="284672" y="1051119"/>
          <a:ext cx="9432907" cy="50345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47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업무 및 단계</a:t>
                      </a:r>
                      <a:endParaRPr lang="ko-KR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업무흐름 및 목적</a:t>
                      </a:r>
                      <a:endParaRPr lang="ko-KR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문서 및</a:t>
                      </a:r>
                      <a:r>
                        <a:rPr lang="en-US" altLang="ko-KR" sz="1000" b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b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준비 자료</a:t>
                      </a:r>
                      <a:endParaRPr lang="ko-KR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협업부서 및 담당</a:t>
                      </a:r>
                      <a:endParaRPr lang="ko-KR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044">
                <a:tc rowSpan="8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b="1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컨선틸</a:t>
                      </a:r>
                      <a:endParaRPr lang="en-US" altLang="ko-KR" sz="8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(4</a:t>
                      </a:r>
                      <a:r>
                        <a:rPr lang="ko-KR" altLang="en-US" sz="8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</a:t>
                      </a:r>
                      <a:r>
                        <a:rPr lang="en-US" altLang="ko-KR" sz="8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8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일정 및 업무</a:t>
                      </a:r>
                      <a:endParaRPr lang="en-US" alt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협의 </a:t>
                      </a:r>
                      <a:endParaRPr lang="en-US" alt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ko-KR" alt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전체 일정 및</a:t>
                      </a:r>
                      <a:r>
                        <a:rPr lang="ko-KR" altLang="en-US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담당자 확정</a:t>
                      </a:r>
                      <a:endParaRPr lang="en-US" altLang="ko-KR" sz="800" baseline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- </a:t>
                      </a:r>
                      <a:r>
                        <a:rPr lang="ko-KR" altLang="en-US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업무 미팅 및 설치 환경 확인</a:t>
                      </a:r>
                      <a:endParaRPr lang="en-US" altLang="ko-KR" sz="800" baseline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- </a:t>
                      </a:r>
                      <a:r>
                        <a:rPr lang="ko-KR" altLang="en-US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방화벽</a:t>
                      </a:r>
                      <a:r>
                        <a:rPr lang="en-US" altLang="ko-KR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도메인</a:t>
                      </a:r>
                      <a:r>
                        <a:rPr lang="en-US" altLang="ko-KR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보안 등 확인</a:t>
                      </a:r>
                      <a:endParaRPr lang="en-US" altLang="ko-KR" sz="800" baseline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ko-KR" altLang="en-US" sz="8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인프라 환경 협의 및 확정</a:t>
                      </a:r>
                      <a:endParaRPr lang="en-US" altLang="ko-KR" sz="800" baseline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 수행 계획서 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나온</a:t>
                      </a:r>
                      <a:endParaRPr lang="en-US" alt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일정 관리 표 제공 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(WBS) –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나온</a:t>
                      </a:r>
                      <a:endParaRPr lang="en-US" alt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3</a:t>
                      </a:r>
                      <a:r>
                        <a:rPr lang="en-US" altLang="ko-KR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표준 설치 가이드 </a:t>
                      </a:r>
                      <a:r>
                        <a:rPr lang="en-US" altLang="ko-KR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 Infra </a:t>
                      </a:r>
                      <a:r>
                        <a:rPr lang="ko-KR" altLang="en-US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및 설치 요건 가이드</a:t>
                      </a:r>
                      <a:r>
                        <a:rPr lang="en-US" altLang="ko-KR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ko-KR" altLang="en-US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4 </a:t>
                      </a:r>
                      <a:r>
                        <a:rPr lang="ko-KR" altLang="en-US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주간 보고서 </a:t>
                      </a:r>
                      <a:r>
                        <a:rPr lang="en-US" altLang="ko-KR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진행일정</a:t>
                      </a:r>
                      <a:r>
                        <a:rPr lang="en-US" altLang="ko-KR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8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진척율</a:t>
                      </a:r>
                      <a:r>
                        <a:rPr lang="en-US" altLang="ko-KR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Issue)</a:t>
                      </a:r>
                      <a:r>
                        <a:rPr lang="ko-KR" altLang="en-US" sz="8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제공</a:t>
                      </a:r>
                      <a:endParaRPr lang="en-US" alt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현업 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TF 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담당자</a:t>
                      </a:r>
                      <a:endParaRPr lang="en-US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나온 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PM 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및 </a:t>
                      </a:r>
                      <a:r>
                        <a:rPr lang="en-US" altLang="ko-KR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Infra </a:t>
                      </a: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담당자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644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endParaRPr lang="ko-KR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just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1 1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요구 사항 리뷰 </a:t>
                      </a:r>
                      <a:endParaRPr lang="en-US" altLang="ko-KR" sz="900" baseline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부서별 리뷰 일정표 작성</a:t>
                      </a:r>
                      <a:endParaRPr lang="en-US" altLang="ko-KR" sz="900" baseline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산출물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및 결재선 리스트 설명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나온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-&gt; TF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담당자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부서별 요구 사항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기존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자료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게리온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부서별 산출물 양식 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-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산출물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양식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및 결재선 리스트 제공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 -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최종 정리 내역 제공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aseline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게리온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부서별 패키지에 적용할 문서 및 설명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aseline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게리온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7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부서별 </a:t>
                      </a:r>
                      <a:endParaRPr lang="en-US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업무 리뷰</a:t>
                      </a:r>
                      <a:endParaRPr lang="en-US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endParaRPr lang="en-US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부서별 업무 요건 리뷰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실무 부서 프로세스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게리온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실부 부서 양식 리스트 설명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게리온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현업 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실무 부서</a:t>
                      </a:r>
                      <a:endParaRPr lang="en-US" altLang="ko-KR" sz="9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나온 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PM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/>
                        <a:t>        </a:t>
                      </a:r>
                      <a:r>
                        <a:rPr lang="ko-KR" altLang="en-US" sz="900" dirty="0"/>
                        <a:t>개발 요건 리뷰</a:t>
                      </a: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개발 요건 전체 리뷰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  -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전체 개발 요건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Review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  -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추가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및 변경 요건 확정</a:t>
                      </a:r>
                      <a:endParaRPr lang="ko-KR" altLang="ko-KR" sz="9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요구 사항 정의서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2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양식 및 리스트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9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         </a:t>
                      </a:r>
                      <a:r>
                        <a:rPr lang="en-US" altLang="ko-KR" sz="900" baseline="0"/>
                        <a:t> </a:t>
                      </a:r>
                      <a:r>
                        <a:rPr lang="ko-KR" altLang="en-US" sz="900" baseline="0"/>
                        <a:t>현업 </a:t>
                      </a:r>
                      <a:r>
                        <a:rPr lang="en-US" altLang="ko-KR" sz="900" baseline="0"/>
                        <a:t>: TF </a:t>
                      </a:r>
                      <a:r>
                        <a:rPr lang="ko-KR" altLang="en-US" sz="900" baseline="0"/>
                        <a:t>담당자 </a:t>
                      </a:r>
                      <a:endParaRPr lang="en-US" altLang="ko-KR" sz="900"/>
                    </a:p>
                    <a:p>
                      <a:pPr latinLnBrk="1"/>
                      <a:r>
                        <a:rPr lang="en-US" altLang="ko-KR" sz="900"/>
                        <a:t>          </a:t>
                      </a:r>
                      <a:r>
                        <a:rPr lang="ko-KR" altLang="en-US" sz="900"/>
                        <a:t>나온 </a:t>
                      </a:r>
                      <a:r>
                        <a:rPr lang="en-US" altLang="ko-KR" sz="900"/>
                        <a:t>: PM      </a:t>
                      </a:r>
                      <a:endParaRPr lang="ko-KR" altLang="en-US" sz="900"/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90">
                <a:tc vMerge="1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endParaRPr lang="ko-KR" sz="8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요구사항 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BaseLine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설정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 요건 최종 확정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요구사항 정의서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BaseLine 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9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협업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TFT </a:t>
                      </a: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담당</a:t>
                      </a:r>
                      <a:endParaRPr lang="en-US" alt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나온 </a:t>
                      </a:r>
                      <a:r>
                        <a:rPr lang="en-US" altLang="ko-KR" sz="9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PM </a:t>
                      </a:r>
                      <a:endParaRPr lang="ko-KR" sz="9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437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endParaRPr lang="ko-KR" sz="900" b="1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최종 요건 확인</a:t>
                      </a:r>
                      <a:endParaRPr lang="ko-KR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요구사항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BaseLine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에 따른 프로세스 및 양식 설계</a:t>
                      </a: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1.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결재양식목록 리스트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2.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전자결재 이관 범위 및 내역서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900" baseline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3.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고객사 요청사항 패키지 반영 리스트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협업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영업본부</a:t>
                      </a:r>
                      <a:endParaRPr lang="en-US" altLang="ko-KR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담당</a:t>
                      </a:r>
                      <a:r>
                        <a:rPr lang="en-US" altLang="ko-KR" sz="9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:PM</a:t>
                      </a:r>
                      <a:endParaRPr lang="ko-KR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ko-KR" altLang="en-US" sz="9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요건  리뷰</a:t>
                      </a:r>
                      <a:endParaRPr lang="ko-KR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900">
                          <a:latin typeface="+mn-ea"/>
                          <a:ea typeface="+mn-ea"/>
                        </a:rPr>
                        <a:t>설계 요건 리뷰 및 설명</a:t>
                      </a:r>
                      <a:r>
                        <a:rPr lang="en-US" altLang="ko-KR" sz="900"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>
                        <a:latin typeface="+mn-ea"/>
                        <a:ea typeface="+mn-ea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1.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결재양식목록 리스트 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2.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전자결재 이관 범위 및 내역서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900" baseline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3.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고객사 요청사항 패키지 반영 리스트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나온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2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BaseLine Confirm</a:t>
                      </a:r>
                      <a:endParaRPr lang="ko-KR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/>
                        <a:t>1 </a:t>
                      </a:r>
                      <a:r>
                        <a:rPr lang="ko-KR" altLang="en-US" sz="900" baseline="0"/>
                        <a:t>패키지 적용 요건 확정</a:t>
                      </a:r>
                      <a:endParaRPr lang="en-US" altLang="ko-KR" sz="900" baseline="0"/>
                    </a:p>
                    <a:p>
                      <a:pPr latinLnBrk="1"/>
                      <a:r>
                        <a:rPr lang="en-US" altLang="ko-KR" sz="900" baseline="0"/>
                        <a:t>2 </a:t>
                      </a:r>
                      <a:r>
                        <a:rPr lang="ko-KR" altLang="en-US" sz="900" baseline="0"/>
                        <a:t>전자결재 양식 최종 확정</a:t>
                      </a:r>
                      <a:endParaRPr lang="en-US" altLang="ko-KR" sz="900" baseline="0"/>
                    </a:p>
                    <a:p>
                      <a:pPr latinLnBrk="1"/>
                      <a:r>
                        <a:rPr lang="en-US" altLang="ko-KR" sz="900" baseline="0"/>
                        <a:t>3 </a:t>
                      </a:r>
                      <a:r>
                        <a:rPr lang="ko-KR" altLang="en-US" sz="900" baseline="0"/>
                        <a:t>전자 결재 이관 최종 확정</a:t>
                      </a:r>
                      <a:endParaRPr lang="ko-KR" altLang="en-US" sz="900"/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1400"/>
                        </a:lnSpc>
                        <a:spcAft>
                          <a:spcPts val="0"/>
                        </a:spcAft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결재양식목록 리스트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게리온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2.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전자결재 이관 범위 및 내역서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게리온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ko-KR" sz="900" baseline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23" rtl="0" eaLnBrk="1" fontAlgn="auto" latinLnBrk="1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Wingdings" panose="05000000000000000000" pitchFamily="2" charset="2"/>
                        <a:buNone/>
                        <a:tabLst>
                          <a:tab pos="144145" algn="l"/>
                        </a:tabLst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3.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고객사 요청사항 패키지 반영 리스트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게리온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36196" marR="36196" marT="17784" marB="17784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0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300">
                <a:latin typeface="+mj-ea"/>
              </a:rPr>
              <a:t>2-1  </a:t>
            </a:r>
            <a:r>
              <a:rPr lang="ko-KR" altLang="en-US" spc="-300" dirty="0">
                <a:latin typeface="+mj-ea"/>
              </a:rPr>
              <a:t>수행 조직 구성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57604" y="374078"/>
            <a:ext cx="3257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300" dirty="0">
                <a:latin typeface="+mj-ea"/>
                <a:ea typeface="+mj-ea"/>
              </a:rPr>
              <a:t>Ⅲ.  </a:t>
            </a:r>
            <a:r>
              <a:rPr lang="ko-KR" altLang="en-US" sz="1400" b="1" spc="-300" dirty="0">
                <a:latin typeface="+mj-ea"/>
                <a:ea typeface="+mj-ea"/>
              </a:rPr>
              <a:t>추진 일정 및 인력 투입 계획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205" y="774121"/>
            <a:ext cx="1913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36EB8"/>
                </a:solidFill>
                <a:latin typeface="맑은 고딕" panose="020B0503020000020004" pitchFamily="50" charset="-127"/>
              </a:rPr>
              <a:t>수행 조직도</a:t>
            </a:r>
            <a:endParaRPr lang="en-US" altLang="ko-KR" sz="1100" b="1" spc="-150" dirty="0">
              <a:solidFill>
                <a:srgbClr val="036EB8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19730" y="774121"/>
            <a:ext cx="1913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36EB8"/>
                </a:solidFill>
                <a:latin typeface="맑은 고딕" panose="020B0503020000020004" pitchFamily="50" charset="-127"/>
              </a:rPr>
              <a:t>역할 및 책임</a:t>
            </a:r>
            <a:endParaRPr lang="en-US" altLang="ko-KR" sz="1100" b="1" spc="-150" dirty="0">
              <a:solidFill>
                <a:srgbClr val="036EB8"/>
              </a:solidFill>
              <a:latin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90996"/>
              </p:ext>
            </p:extLst>
          </p:nvPr>
        </p:nvGraphicFramePr>
        <p:xfrm>
          <a:off x="4336398" y="3386614"/>
          <a:ext cx="1552845" cy="587438"/>
        </p:xfrm>
        <a:graphic>
          <a:graphicData uri="http://schemas.openxmlformats.org/drawingml/2006/table">
            <a:tbl>
              <a:tblPr firstRow="1" bandRow="1">
                <a:effectLst>
                  <a:outerShdw dist="38100" dir="5400000" algn="t" rotWithShape="0">
                    <a:prstClr val="black">
                      <a:alpha val="5000"/>
                    </a:prstClr>
                  </a:outerShdw>
                </a:effectLst>
                <a:tableStyleId>{5C22544A-7EE6-4342-B048-85BDC9FD1C3A}</a:tableStyleId>
              </a:tblPr>
              <a:tblGrid>
                <a:gridCol w="1552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사업총괄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4A2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사업본부 본부장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94850"/>
              </p:ext>
            </p:extLst>
          </p:nvPr>
        </p:nvGraphicFramePr>
        <p:xfrm>
          <a:off x="545275" y="3708818"/>
          <a:ext cx="1552845" cy="587438"/>
        </p:xfrm>
        <a:graphic>
          <a:graphicData uri="http://schemas.openxmlformats.org/drawingml/2006/table">
            <a:tbl>
              <a:tblPr firstRow="1" bandRow="1">
                <a:effectLst>
                  <a:outerShdw dist="38100" dir="5400000" algn="t" rotWithShape="0">
                    <a:prstClr val="black">
                      <a:alpha val="5000"/>
                    </a:prstClr>
                  </a:outerShdw>
                </a:effectLst>
                <a:tableStyleId>{5C22544A-7EE6-4342-B048-85BDC9FD1C3A}</a:tableStyleId>
              </a:tblPr>
              <a:tblGrid>
                <a:gridCol w="1552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5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PL/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4A2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TBD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35809"/>
              </p:ext>
            </p:extLst>
          </p:nvPr>
        </p:nvGraphicFramePr>
        <p:xfrm>
          <a:off x="520107" y="2112675"/>
          <a:ext cx="1552845" cy="587438"/>
        </p:xfrm>
        <a:graphic>
          <a:graphicData uri="http://schemas.openxmlformats.org/drawingml/2006/table">
            <a:tbl>
              <a:tblPr firstRow="1" bandRow="1">
                <a:effectLst>
                  <a:outerShdw dist="38100" dir="5400000" algn="t" rotWithShape="0">
                    <a:prstClr val="black">
                      <a:alpha val="5000"/>
                    </a:prstClr>
                  </a:outerShdw>
                </a:effectLst>
                <a:tableStyleId>{5C22544A-7EE6-4342-B048-85BDC9FD1C3A}</a:tableStyleId>
              </a:tblPr>
              <a:tblGrid>
                <a:gridCol w="1552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수행주관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B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87"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j-ea"/>
                        </a:rPr>
                        <a:t>게리온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j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ea"/>
                        </a:rPr>
                        <a:t>TF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j-ea"/>
                        </a:rPr>
                        <a:t>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434782"/>
              </p:ext>
            </p:extLst>
          </p:nvPr>
        </p:nvGraphicFramePr>
        <p:xfrm>
          <a:off x="6301211" y="1100135"/>
          <a:ext cx="3408445" cy="5395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1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312">
                <a:tc>
                  <a:txBody>
                    <a:bodyPr/>
                    <a:lstStyle/>
                    <a:p>
                      <a:pPr marL="0" algn="ctr" defTabSz="914423" rtl="0" eaLnBrk="1" latinLnBrk="1" hangingPunct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latinLnBrk="1" hangingPunct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역할 및 구성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2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2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총괄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PM</a:t>
                      </a:r>
                    </a:p>
                  </a:txBody>
                  <a:tcPr marL="36007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사업방향 설정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사업계획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산출물검토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사업장애요소 제거</a:t>
                      </a: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TFT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의사소통 체제 구축 및 이슈 관리</a:t>
                      </a: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5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2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수행주관</a:t>
                      </a:r>
                      <a:endParaRPr lang="en-US" altLang="ko-KR" sz="900" b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2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(TF)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주요사항 조정 및 의사결정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요건 정리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관리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감독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분석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설계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en-US" altLang="ko-KR" sz="800" kern="1200" baseline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ActionItem / Issue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등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의사 결정 주관</a:t>
                      </a: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11908"/>
                  </a:ext>
                </a:extLst>
              </a:tr>
              <a:tr h="5512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2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프로젝트</a:t>
                      </a:r>
                    </a:p>
                    <a:p>
                      <a:pPr marL="0" marR="0" lvl="0" indent="0" algn="ctr" defTabSz="91442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관리자</a:t>
                      </a:r>
                    </a:p>
                  </a:txBody>
                  <a:tcPr marL="0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프로젝트 전체 관리 및 계약에 의한 업무 추진관리</a:t>
                      </a: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사업추진 상황 점검 및 보고</a:t>
                      </a: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모든 인력자원의 배치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및 조정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요청 업무 별 패키지 적용 유무 결정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컨설팅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164504"/>
                  </a:ext>
                </a:extLst>
              </a:tr>
              <a:tr h="448929">
                <a:tc>
                  <a:txBody>
                    <a:bodyPr/>
                    <a:lstStyle/>
                    <a:p>
                      <a:pPr marL="0" marR="0" lvl="0" indent="0" algn="ctr" defTabSz="91442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사업 총괄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사업 진행 및 진척율 관리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Issue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및 고객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ComPlain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관리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71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23" rtl="0" eaLnBrk="1" fontAlgn="base" latinLnBrk="1" hangingPunct="1">
                        <a:lnSpc>
                          <a:spcPct val="8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PL/</a:t>
                      </a:r>
                      <a:r>
                        <a:rPr lang="ko-KR" altLang="en-US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개발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7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커스트마이징 개발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전자결재 연동</a:t>
                      </a: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데이터 이관범위 정의 및 데이터 분석</a:t>
                      </a: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데이터 이관 및 검증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화면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UI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개발</a:t>
                      </a: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부가솔루션들과의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Interface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설계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개발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모바일 포탈 구축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모바일 보안 환경 구축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각 연계 개발 및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보안 연계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687640"/>
                  </a:ext>
                </a:extLst>
              </a:tr>
              <a:tr h="498526">
                <a:tc>
                  <a:txBody>
                    <a:bodyPr/>
                    <a:lstStyle/>
                    <a:p>
                      <a:pPr marL="0" marR="0" lvl="0" indent="0" algn="ctr" defTabSz="914423" rtl="0" eaLnBrk="1" fontAlgn="base" latinLnBrk="1" hangingPunct="1">
                        <a:lnSpc>
                          <a:spcPct val="8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사업지원</a:t>
                      </a:r>
                      <a:endParaRPr lang="en-US" altLang="ko-KR" sz="900" b="1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23" rtl="0" eaLnBrk="1" fontAlgn="base" latinLnBrk="1" hangingPunct="1">
                        <a:lnSpc>
                          <a:spcPct val="8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컨설팅</a:t>
                      </a:r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7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업무 단위별 컨설팅 지원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커스터 마이징 컨설팅 지원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그룹웨어 포탈 관리 구축 지원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5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23" rtl="0" eaLnBrk="1" fontAlgn="base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INFRA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7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171450" marR="0" lvl="0" indent="-171450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네트워크 및 보완 관리 지원 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71450" marR="0" lvl="0" indent="-171450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메일 및 운영 관리 지원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218917"/>
                  </a:ext>
                </a:extLst>
              </a:tr>
              <a:tr h="3895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23" rtl="0" eaLnBrk="1" fontAlgn="base" latinLnBrk="1" hangingPunct="1">
                        <a:lnSpc>
                          <a:spcPct val="8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QA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7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"/>
                          <a:cs typeface=""/>
                        </a:rPr>
                        <a:t>품질보증 및 표준 관리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"/>
                          <a:cs typeface="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"/>
                          <a:cs typeface=""/>
                        </a:rPr>
                        <a:t>테스트 방안 수립 및 지원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+mj-ea"/>
                        <a:ea typeface=""/>
                        <a:cs typeface=""/>
                      </a:endParaRP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"/>
                          <a:cs typeface=""/>
                        </a:rPr>
                        <a:t>패키지 솔루션 설치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j-ea"/>
                        <a:ea typeface=""/>
                        <a:cs typeface="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07679"/>
                  </a:ext>
                </a:extLst>
              </a:tr>
              <a:tr h="334023">
                <a:tc>
                  <a:txBody>
                    <a:bodyPr/>
                    <a:lstStyle/>
                    <a:p>
                      <a:pPr marL="0" marR="0" lvl="0" indent="0" algn="ctr" defTabSz="914423" rtl="0" eaLnBrk="1" fontAlgn="base" latinLnBrk="1" hangingPunct="1">
                        <a:lnSpc>
                          <a:spcPct val="8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제품 개발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7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제품 개발 지원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내부 인력 지원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</a:p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패키지 오류 및 개선 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25">
                <a:tc>
                  <a:txBody>
                    <a:bodyPr/>
                    <a:lstStyle/>
                    <a:p>
                      <a:pPr marL="0" marR="0" lvl="0" indent="0" algn="ctr" defTabSz="914423" rtl="0" eaLnBrk="1" fontAlgn="base" latinLnBrk="1" hangingPunct="1">
                        <a:lnSpc>
                          <a:spcPct val="8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UX</a:t>
                      </a:r>
                      <a:r>
                        <a:rPr lang="ko-KR" altLang="en-US" sz="900" b="1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디자인팀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7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7313" algn="ctr" defTabSz="914423" rtl="0" eaLnBrk="1" fontAlgn="base" latinLnBrk="1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포탈 및 화면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UX/UI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디자인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187834" y="1100138"/>
            <a:ext cx="6031896" cy="5306001"/>
          </a:xfrm>
          <a:prstGeom prst="rect">
            <a:avLst/>
          </a:prstGeom>
          <a:noFill/>
          <a:ln w="15875">
            <a:solidFill>
              <a:srgbClr val="C8CED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/>
          <p:cNvCxnSpPr>
            <a:stCxn id="40" idx="2"/>
            <a:endCxn id="42" idx="0"/>
          </p:cNvCxnSpPr>
          <p:nvPr/>
        </p:nvCxnSpPr>
        <p:spPr>
          <a:xfrm>
            <a:off x="3226729" y="1931596"/>
            <a:ext cx="0" cy="145501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57051" y="3096020"/>
            <a:ext cx="5739356" cy="3123625"/>
          </a:xfrm>
          <a:prstGeom prst="rect">
            <a:avLst/>
          </a:prstGeom>
          <a:noFill/>
          <a:ln w="15875">
            <a:solidFill>
              <a:srgbClr val="C8D8E2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54446" y="2942075"/>
            <a:ext cx="1544566" cy="310551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C8D8E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395" y="3042465"/>
            <a:ext cx="470282" cy="120210"/>
          </a:xfrm>
          <a:prstGeom prst="rect">
            <a:avLst/>
          </a:prstGeom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0915"/>
              </p:ext>
            </p:extLst>
          </p:nvPr>
        </p:nvGraphicFramePr>
        <p:xfrm>
          <a:off x="2450307" y="1344158"/>
          <a:ext cx="1552845" cy="587438"/>
        </p:xfrm>
        <a:graphic>
          <a:graphicData uri="http://schemas.openxmlformats.org/drawingml/2006/table">
            <a:tbl>
              <a:tblPr firstRow="1" bandRow="1">
                <a:effectLst>
                  <a:outerShdw dist="38100" dir="5400000" algn="t" rotWithShape="0">
                    <a:prstClr val="black">
                      <a:alpha val="5000"/>
                    </a:prstClr>
                  </a:outerShdw>
                </a:effectLst>
                <a:tableStyleId>{5C22544A-7EE6-4342-B048-85BDC9FD1C3A}</a:tableStyleId>
              </a:tblPr>
              <a:tblGrid>
                <a:gridCol w="1552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사업주관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B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게리온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559397"/>
              </p:ext>
            </p:extLst>
          </p:nvPr>
        </p:nvGraphicFramePr>
        <p:xfrm>
          <a:off x="2450307" y="2112675"/>
          <a:ext cx="1552845" cy="587438"/>
        </p:xfrm>
        <a:graphic>
          <a:graphicData uri="http://schemas.openxmlformats.org/drawingml/2006/table">
            <a:tbl>
              <a:tblPr firstRow="1" bandRow="1">
                <a:effectLst>
                  <a:outerShdw dist="38100" dir="5400000" algn="t" rotWithShape="0">
                    <a:prstClr val="black">
                      <a:alpha val="5000"/>
                    </a:prstClr>
                  </a:outerShdw>
                </a:effectLst>
                <a:tableStyleId>{5C22544A-7EE6-4342-B048-85BDC9FD1C3A}</a:tableStyleId>
              </a:tblPr>
              <a:tblGrid>
                <a:gridCol w="1552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총괄주관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B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게리온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TF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책임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459586"/>
              </p:ext>
            </p:extLst>
          </p:nvPr>
        </p:nvGraphicFramePr>
        <p:xfrm>
          <a:off x="2450307" y="3386614"/>
          <a:ext cx="1552845" cy="587438"/>
        </p:xfrm>
        <a:graphic>
          <a:graphicData uri="http://schemas.openxmlformats.org/drawingml/2006/table">
            <a:tbl>
              <a:tblPr firstRow="1" bandRow="1">
                <a:effectLst>
                  <a:outerShdw dist="38100" dir="5400000" algn="t" rotWithShape="0">
                    <a:prstClr val="black">
                      <a:alpha val="5000"/>
                    </a:prstClr>
                  </a:outerShdw>
                </a:effectLst>
                <a:tableStyleId>{5C22544A-7EE6-4342-B048-85BDC9FD1C3A}</a:tableStyleId>
              </a:tblPr>
              <a:tblGrid>
                <a:gridCol w="1552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프로젝트 관리자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4A2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최영기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PM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6" name="직선 연결선 45"/>
          <p:cNvCxnSpPr>
            <a:cxnSpLocks/>
            <a:stCxn id="30" idx="3"/>
            <a:endCxn id="41" idx="1"/>
          </p:cNvCxnSpPr>
          <p:nvPr/>
        </p:nvCxnSpPr>
        <p:spPr>
          <a:xfrm>
            <a:off x="2072952" y="2406394"/>
            <a:ext cx="37735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096046" y="4135175"/>
            <a:ext cx="113068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  <a:stCxn id="42" idx="3"/>
          </p:cNvCxnSpPr>
          <p:nvPr/>
        </p:nvCxnSpPr>
        <p:spPr>
          <a:xfrm flipV="1">
            <a:off x="4003152" y="3679934"/>
            <a:ext cx="333245" cy="39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9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>
                <a:latin typeface="+mj-ea"/>
              </a:rPr>
              <a:t>4. </a:t>
            </a:r>
            <a:r>
              <a:rPr lang="ko-KR" altLang="en-US" spc="-150" dirty="0">
                <a:latin typeface="+mj-ea"/>
              </a:rPr>
              <a:t>테스트 계획 및 방안</a:t>
            </a: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541781"/>
              </p:ext>
            </p:extLst>
          </p:nvPr>
        </p:nvGraphicFramePr>
        <p:xfrm>
          <a:off x="194837" y="829843"/>
          <a:ext cx="9520662" cy="549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7530">
                  <a:extLst>
                    <a:ext uri="{9D8B030D-6E8A-4147-A177-3AD203B41FA5}">
                      <a16:colId xmlns:a16="http://schemas.microsoft.com/office/drawing/2014/main" val="23307016"/>
                    </a:ext>
                  </a:extLst>
                </a:gridCol>
                <a:gridCol w="1548284">
                  <a:extLst>
                    <a:ext uri="{9D8B030D-6E8A-4147-A177-3AD203B41FA5}">
                      <a16:colId xmlns:a16="http://schemas.microsoft.com/office/drawing/2014/main" val="613646043"/>
                    </a:ext>
                  </a:extLst>
                </a:gridCol>
                <a:gridCol w="1548284">
                  <a:extLst>
                    <a:ext uri="{9D8B030D-6E8A-4147-A177-3AD203B41FA5}">
                      <a16:colId xmlns:a16="http://schemas.microsoft.com/office/drawing/2014/main" val="380911051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담당자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산출물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38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단위테스트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7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고객 요구사항에 의하여 </a:t>
                      </a:r>
                      <a:r>
                        <a:rPr kumimoji="1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커스트마이징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또는 추가된 기능을 </a:t>
                      </a:r>
                      <a:r>
                        <a:rPr kumimoji="1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단위별로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테스트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기능에 대한 개발 완성도 체크 및 프로세스 확인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전자결재 이관  검증 작업</a:t>
                      </a:r>
                      <a:endParaRPr kumimoji="1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개발자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차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: PM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(QA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팀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PM,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개발자 진행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)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단위테스트 계획서 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결과서</a:t>
                      </a: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38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 pitchFamily="18" charset="0"/>
                        </a:rPr>
                        <a:t>통합테스트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36007" marT="35993" marB="35993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현업 업무를 기반으로 작성된 시나리오를 기본으로 업무의 전체적 프로세스를 확인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프로세스의 완성도 체크와 개발 의도에 적합한 개발 여부 확인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커스트마이징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개발 완료 후 진행</a:t>
                      </a: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8107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: PM</a:t>
                      </a:r>
                    </a:p>
                    <a:p>
                      <a:pPr marL="0" marR="0" lvl="0" indent="0" algn="l" defTabSz="98107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고객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TFT</a:t>
                      </a:r>
                    </a:p>
                    <a:p>
                      <a:pPr marL="0" marR="0" lvl="0" indent="0" algn="l" defTabSz="98107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현업 담당자</a:t>
                      </a: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8107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통합테스트 계획서 및</a:t>
                      </a:r>
                    </a:p>
                    <a:p>
                      <a:pPr marL="0" marR="0" lvl="0" indent="0" algn="l" defTabSz="981075" rtl="0" eaLnBrk="1" fontAlgn="base" latinLnBrk="0" hangingPunct="1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결과서 </a:t>
                      </a:r>
                    </a:p>
                  </a:txBody>
                  <a:tcPr marL="72012" marR="36007" marT="35993" marB="35993" anchor="ctr" horzOverflow="overflow">
                    <a:lnL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119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457604" y="374078"/>
            <a:ext cx="3257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300" dirty="0">
                <a:latin typeface="+mj-ea"/>
                <a:ea typeface="+mj-ea"/>
              </a:rPr>
              <a:t>Ⅲ.  </a:t>
            </a:r>
            <a:r>
              <a:rPr lang="ko-KR" altLang="en-US" sz="1400" b="1" spc="-300" dirty="0">
                <a:latin typeface="+mj-ea"/>
                <a:ea typeface="+mj-ea"/>
              </a:rPr>
              <a:t>추진 일정 및 인력 투입 계획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5987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5449" y="3579852"/>
            <a:ext cx="130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 err="1"/>
              <a:t>보고계획</a:t>
            </a:r>
            <a:r>
              <a:rPr lang="ko-KR" altLang="en-US" sz="1200" spc="-50" dirty="0"/>
              <a:t> 및</a:t>
            </a:r>
            <a:endParaRPr lang="en-US" altLang="ko-KR" sz="1200" spc="-50" dirty="0"/>
          </a:p>
          <a:p>
            <a:pPr algn="ctr"/>
            <a:r>
              <a:rPr lang="ko-KR" altLang="en-US" sz="1200" spc="-50" dirty="0"/>
              <a:t>의사소통 방안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93908" y="3627521"/>
            <a:ext cx="16192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위험 및</a:t>
            </a:r>
            <a:endParaRPr lang="en-US" altLang="ko-KR" sz="1200" spc="-50" dirty="0"/>
          </a:p>
          <a:p>
            <a:pPr algn="ctr"/>
            <a:r>
              <a:rPr lang="ko-KR" altLang="en-US" sz="1200" spc="-50" dirty="0"/>
              <a:t>이슈 관리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4787" y="3681610"/>
            <a:ext cx="16192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단계별 산출물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4800" b="1" spc="-300" dirty="0">
                <a:solidFill>
                  <a:srgbClr val="24A2DD"/>
                </a:solidFill>
                <a:latin typeface="+mj-ea"/>
                <a:ea typeface="+mj-ea"/>
              </a:rPr>
              <a:t>Ⅳ</a:t>
            </a:r>
            <a:r>
              <a:rPr lang="en-US" altLang="ko-KR" sz="4800" b="1" spc="-300" dirty="0">
                <a:solidFill>
                  <a:srgbClr val="0E1C7C"/>
                </a:solidFill>
                <a:latin typeface="+mj-ea"/>
                <a:ea typeface="+mj-ea"/>
              </a:rPr>
              <a:t> </a:t>
            </a:r>
            <a:r>
              <a:rPr lang="ko-KR" altLang="en-US" sz="4401" spc="-300" dirty="0">
                <a:latin typeface="+mj-ea"/>
                <a:ea typeface="+mj-ea"/>
              </a:rPr>
              <a:t>프로젝트 관리 방안</a:t>
            </a:r>
            <a:endParaRPr lang="ko-KR" altLang="en-US" sz="440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67611" y="3681610"/>
            <a:ext cx="16192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유지보수 방안</a:t>
            </a:r>
            <a:endParaRPr lang="en-US" altLang="ko-KR" sz="1200" spc="-50" dirty="0"/>
          </a:p>
        </p:txBody>
      </p:sp>
      <p:sp>
        <p:nvSpPr>
          <p:cNvPr id="30" name="타원 29"/>
          <p:cNvSpPr/>
          <p:nvPr/>
        </p:nvSpPr>
        <p:spPr>
          <a:xfrm>
            <a:off x="681039" y="2525486"/>
            <a:ext cx="1695458" cy="1695458"/>
          </a:xfrm>
          <a:prstGeom prst="ellipse">
            <a:avLst/>
          </a:prstGeom>
          <a:noFill/>
          <a:ln w="15875">
            <a:solidFill>
              <a:srgbClr val="BDC8D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963861" y="2525486"/>
            <a:ext cx="1695458" cy="1695458"/>
          </a:xfrm>
          <a:prstGeom prst="ellipse">
            <a:avLst/>
          </a:prstGeom>
          <a:noFill/>
          <a:ln w="15875">
            <a:solidFill>
              <a:srgbClr val="BDC8D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246683" y="2525486"/>
            <a:ext cx="1695458" cy="1695458"/>
          </a:xfrm>
          <a:prstGeom prst="ellipse">
            <a:avLst/>
          </a:prstGeom>
          <a:noFill/>
          <a:ln w="15875">
            <a:solidFill>
              <a:srgbClr val="BDC8D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lum bright="80000"/>
          </a:blip>
          <a:stretch>
            <a:fillRect/>
          </a:stretch>
        </p:blipFill>
        <p:spPr>
          <a:xfrm>
            <a:off x="2609456" y="3319464"/>
            <a:ext cx="107504" cy="10750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lum bright="80000"/>
          </a:blip>
          <a:stretch>
            <a:fillRect/>
          </a:stretch>
        </p:blipFill>
        <p:spPr>
          <a:xfrm>
            <a:off x="4918362" y="3319464"/>
            <a:ext cx="107504" cy="107504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7529506" y="2525486"/>
            <a:ext cx="1695458" cy="1695458"/>
          </a:xfrm>
          <a:prstGeom prst="ellipse">
            <a:avLst/>
          </a:prstGeom>
          <a:noFill/>
          <a:ln w="15875">
            <a:solidFill>
              <a:srgbClr val="BDC8D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lum bright="80000"/>
          </a:blip>
          <a:stretch>
            <a:fillRect/>
          </a:stretch>
        </p:blipFill>
        <p:spPr>
          <a:xfrm>
            <a:off x="7183419" y="3319464"/>
            <a:ext cx="107504" cy="1075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6393" y="2885762"/>
            <a:ext cx="886950" cy="741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606" y="2904852"/>
            <a:ext cx="765000" cy="67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281" y="2910771"/>
            <a:ext cx="798750" cy="708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2537" y="2906912"/>
            <a:ext cx="66375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5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32190"/>
              </p:ext>
            </p:extLst>
          </p:nvPr>
        </p:nvGraphicFramePr>
        <p:xfrm>
          <a:off x="199176" y="1533772"/>
          <a:ext cx="9525848" cy="345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7556">
                  <a:extLst>
                    <a:ext uri="{9D8B030D-6E8A-4147-A177-3AD203B41FA5}">
                      <a16:colId xmlns:a16="http://schemas.microsoft.com/office/drawing/2014/main" val="23307016"/>
                    </a:ext>
                  </a:extLst>
                </a:gridCol>
                <a:gridCol w="1084265">
                  <a:extLst>
                    <a:ext uri="{9D8B030D-6E8A-4147-A177-3AD203B41FA5}">
                      <a16:colId xmlns:a16="http://schemas.microsoft.com/office/drawing/2014/main" val="613646043"/>
                    </a:ext>
                  </a:extLst>
                </a:gridCol>
                <a:gridCol w="1312436">
                  <a:extLst>
                    <a:ext uri="{9D8B030D-6E8A-4147-A177-3AD203B41FA5}">
                      <a16:colId xmlns:a16="http://schemas.microsoft.com/office/drawing/2014/main" val="11846769"/>
                    </a:ext>
                  </a:extLst>
                </a:gridCol>
                <a:gridCol w="1312436">
                  <a:extLst>
                    <a:ext uri="{9D8B030D-6E8A-4147-A177-3AD203B41FA5}">
                      <a16:colId xmlns:a16="http://schemas.microsoft.com/office/drawing/2014/main" val="311838305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 Unicode MS" pitchFamily="50" charset="-127"/>
                        </a:rPr>
                        <a:t>구 분</a:t>
                      </a:r>
                    </a:p>
                  </a:txBody>
                  <a:tcPr marL="91438" marR="91438" marT="45715" marB="45715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목적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보고 내용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주기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시기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참석 대상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 Unicode MS" pitchFamily="50" charset="-127"/>
                        </a:rPr>
                        <a:t>방법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9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 Unicode MS" pitchFamily="50" charset="-127"/>
                        </a:rPr>
                        <a:t>주간 회의</a:t>
                      </a:r>
                    </a:p>
                  </a:txBody>
                  <a:tcPr marL="91438" marR="91438" marT="45715" marB="45715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진척 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ISSUE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공유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주간 전업무에 대한 계획 대 실적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진척율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완료 활동 내역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..)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및 차주계획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ISSUE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도출된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문제점 및 위험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요소 대응책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매주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금요일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회의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회의 결과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문서화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88232"/>
                  </a:ext>
                </a:extLst>
              </a:tr>
              <a:tr h="1029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 Unicode MS" pitchFamily="50" charset="-127"/>
                        </a:rPr>
                        <a:t>단계별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 Unicode MS" pitchFamily="50" charset="-127"/>
                        </a:rPr>
                        <a:t>완료 보고</a:t>
                      </a:r>
                    </a:p>
                  </a:txBody>
                  <a:tcPr marL="91438" marR="91438" marT="45715" marB="45715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이해관계자의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단계 완료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Commitment  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확보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단계별 업무 계획 대 실적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단계별 산출물 취합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도출된 문제점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위험 요소 및 변경 요청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다음 단계 진행 시 고려 사항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단계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완료 시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 </a:t>
                      </a:r>
                      <a:r>
                        <a:rPr kumimoji="1" lang="en-US" altLang="ko-KR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TF,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그룹웨어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설명회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336493"/>
                  </a:ext>
                </a:extLst>
              </a:tr>
              <a:tr h="10293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 Unicode MS" pitchFamily="50" charset="-127"/>
                        </a:rPr>
                        <a:t>프로젝트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 Unicode MS" pitchFamily="50" charset="-127"/>
                        </a:rPr>
                        <a:t>완료 보고</a:t>
                      </a:r>
                    </a:p>
                  </a:txBody>
                  <a:tcPr marL="91438" marR="91438" marT="45715" marB="45715" anchor="ctr" horzOverflow="overflow">
                    <a:lnL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Closing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전체 프로젝트 수행 결과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각 단계별 산출물 종합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종료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시점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인원 및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관련자 전원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설명회</a:t>
                      </a:r>
                    </a:p>
                  </a:txBody>
                  <a:tcPr marL="91438" marR="91438" marT="45715" marB="45715" anchor="ctr" horzOverflow="overflow">
                    <a:lnL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119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>
                <a:latin typeface="+mj-ea"/>
              </a:rPr>
              <a:t>1. </a:t>
            </a:r>
            <a:r>
              <a:rPr lang="ko-KR" altLang="en-US" spc="-150" dirty="0" err="1">
                <a:latin typeface="+mj-ea"/>
              </a:rPr>
              <a:t>보고계획</a:t>
            </a:r>
            <a:r>
              <a:rPr lang="ko-KR" altLang="en-US" spc="-150" dirty="0">
                <a:latin typeface="+mj-ea"/>
              </a:rPr>
              <a:t> 및 의사소통 방안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7603" y="374078"/>
            <a:ext cx="326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300" dirty="0">
                <a:latin typeface="+mj-ea"/>
                <a:ea typeface="+mj-ea"/>
              </a:rPr>
              <a:t>Ⅳ  </a:t>
            </a:r>
            <a:r>
              <a:rPr lang="ko-KR" altLang="en-US" sz="1400" b="1" spc="-300" dirty="0">
                <a:latin typeface="+mj-ea"/>
                <a:ea typeface="+mj-ea"/>
              </a:rPr>
              <a:t>프로젝트 관리 방안</a:t>
            </a:r>
          </a:p>
        </p:txBody>
      </p:sp>
    </p:spTree>
    <p:extLst>
      <p:ext uri="{BB962C8B-B14F-4D97-AF65-F5344CB8AC3E}">
        <p14:creationId xmlns:p14="http://schemas.microsoft.com/office/powerpoint/2010/main" val="418255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1547803" y="4469565"/>
            <a:ext cx="6420834" cy="549661"/>
          </a:xfrm>
          <a:prstGeom prst="rect">
            <a:avLst/>
          </a:prstGeom>
          <a:solidFill>
            <a:srgbClr val="E7F0F5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spc="-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이등변 삼각형 41"/>
          <p:cNvSpPr/>
          <p:nvPr/>
        </p:nvSpPr>
        <p:spPr>
          <a:xfrm rot="5400000">
            <a:off x="7759591" y="4590609"/>
            <a:ext cx="725675" cy="307583"/>
          </a:xfrm>
          <a:prstGeom prst="triangle">
            <a:avLst/>
          </a:prstGeom>
          <a:solidFill>
            <a:srgbClr val="E7F0F5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spc="-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pc="-150" dirty="0">
                <a:latin typeface="+mj-ea"/>
              </a:rPr>
              <a:t>2. </a:t>
            </a:r>
            <a:r>
              <a:rPr lang="ko-KR" altLang="en-US" spc="-150" dirty="0">
                <a:latin typeface="+mj-ea"/>
              </a:rPr>
              <a:t>위험 및 이슈 관리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457603" y="374078"/>
            <a:ext cx="3267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300">
                <a:latin typeface="+mj-ea"/>
                <a:ea typeface="+mj-ea"/>
              </a:rPr>
              <a:t>Ⅳ  </a:t>
            </a:r>
            <a:r>
              <a:rPr lang="ko-KR" altLang="en-US" sz="1400" b="1" spc="-300">
                <a:latin typeface="+mj-ea"/>
                <a:ea typeface="+mj-ea"/>
              </a:rPr>
              <a:t>프로젝트 관리 방안</a:t>
            </a:r>
            <a:endParaRPr lang="ko-KR" altLang="en-US" sz="1400" b="1" dirty="0">
              <a:latin typeface="+mj-ea"/>
              <a:ea typeface="+mj-ea"/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1857320" y="2960260"/>
            <a:ext cx="6302272" cy="593993"/>
            <a:chOff x="2245977" y="2848764"/>
            <a:chExt cx="5974391" cy="593993"/>
          </a:xfrm>
        </p:grpSpPr>
        <p:grpSp>
          <p:nvGrpSpPr>
            <p:cNvPr id="121" name="그룹 120"/>
            <p:cNvGrpSpPr/>
            <p:nvPr/>
          </p:nvGrpSpPr>
          <p:grpSpPr>
            <a:xfrm>
              <a:off x="2245977" y="2848764"/>
              <a:ext cx="1933915" cy="593993"/>
              <a:chOff x="209569" y="5668223"/>
              <a:chExt cx="1933915" cy="593993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209569" y="5668223"/>
                <a:ext cx="361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2D90B0"/>
                    </a:solidFill>
                  </a:rPr>
                  <a:t>1</a:t>
                </a:r>
                <a:endParaRPr lang="ko-KR" altLang="en-US" dirty="0">
                  <a:solidFill>
                    <a:srgbClr val="2D90B0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43980" y="5708218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+mj-ea"/>
                  </a:rPr>
                  <a:t>- </a:t>
                </a:r>
                <a:r>
                  <a:rPr lang="ko-KR" altLang="en-US" sz="1000" dirty="0">
                    <a:latin typeface="+mj-ea"/>
                  </a:rPr>
                  <a:t>발생 가능한 리스트 정리</a:t>
                </a:r>
                <a:endParaRPr lang="en-US" altLang="ko-KR" sz="1000" dirty="0">
                  <a:latin typeface="+mj-ea"/>
                </a:endParaRPr>
              </a:p>
              <a:p>
                <a:r>
                  <a:rPr lang="en-US" altLang="ko-KR" sz="1000" dirty="0">
                    <a:latin typeface="+mj-ea"/>
                  </a:rPr>
                  <a:t>- </a:t>
                </a:r>
                <a:r>
                  <a:rPr lang="ko-KR" altLang="en-US" sz="1000" dirty="0" err="1">
                    <a:latin typeface="+mj-ea"/>
                  </a:rPr>
                  <a:t>리스크별</a:t>
                </a:r>
                <a:r>
                  <a:rPr lang="ko-KR" altLang="en-US" sz="1000" dirty="0">
                    <a:latin typeface="+mj-ea"/>
                  </a:rPr>
                  <a:t> </a:t>
                </a:r>
                <a:r>
                  <a:rPr lang="ko-KR" altLang="en-US" sz="1000" dirty="0" err="1">
                    <a:latin typeface="+mj-ea"/>
                  </a:rPr>
                  <a:t>대응안</a:t>
                </a:r>
                <a:r>
                  <a:rPr lang="ko-KR" altLang="en-US" sz="1000" dirty="0">
                    <a:latin typeface="+mj-ea"/>
                  </a:rPr>
                  <a:t> 마련</a:t>
                </a:r>
                <a:endParaRPr lang="en-US" altLang="ko-KR" sz="1000" dirty="0">
                  <a:latin typeface="+mj-ea"/>
                </a:endParaRPr>
              </a:p>
              <a:p>
                <a:r>
                  <a:rPr lang="en-US" altLang="ko-KR" sz="1000" dirty="0">
                    <a:latin typeface="+mj-ea"/>
                  </a:rPr>
                  <a:t>- </a:t>
                </a:r>
                <a:r>
                  <a:rPr lang="ko-KR" altLang="en-US" sz="1000" dirty="0">
                    <a:latin typeface="+mj-ea"/>
                  </a:rPr>
                  <a:t>사전 공유</a:t>
                </a: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4199596" y="2848764"/>
              <a:ext cx="2135894" cy="440105"/>
              <a:chOff x="209569" y="5668223"/>
              <a:chExt cx="2135894" cy="440105"/>
            </a:xfrm>
          </p:grpSpPr>
          <p:sp>
            <p:nvSpPr>
              <p:cNvPr id="125" name="TextBox 124"/>
              <p:cNvSpPr txBox="1"/>
              <p:nvPr/>
            </p:nvSpPr>
            <p:spPr>
              <a:xfrm>
                <a:off x="209569" y="5668223"/>
                <a:ext cx="361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2D90B0"/>
                    </a:solidFill>
                  </a:rPr>
                  <a:t>2</a:t>
                </a:r>
                <a:endParaRPr lang="ko-KR" altLang="en-US" dirty="0">
                  <a:solidFill>
                    <a:srgbClr val="2D90B0"/>
                  </a:solidFill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43980" y="5708218"/>
                <a:ext cx="1901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+mj-ea"/>
                  </a:rPr>
                  <a:t>- </a:t>
                </a:r>
                <a:r>
                  <a:rPr lang="ko-KR" altLang="en-US" sz="1000" dirty="0">
                    <a:latin typeface="+mj-ea"/>
                  </a:rPr>
                  <a:t>리스크 모니터링</a:t>
                </a:r>
                <a:endParaRPr lang="en-US" altLang="ko-KR" sz="1000" dirty="0">
                  <a:latin typeface="+mj-ea"/>
                </a:endParaRPr>
              </a:p>
              <a:p>
                <a:r>
                  <a:rPr lang="en-US" altLang="ko-KR" sz="1000" dirty="0">
                    <a:latin typeface="+mj-ea"/>
                  </a:rPr>
                  <a:t>- TFT </a:t>
                </a:r>
                <a:r>
                  <a:rPr lang="ko-KR" altLang="en-US" sz="1000" dirty="0">
                    <a:latin typeface="+mj-ea"/>
                  </a:rPr>
                  <a:t>간 지속적 커뮤니케이션</a:t>
                </a:r>
                <a:endParaRPr lang="en-US" altLang="ko-KR" sz="1000" dirty="0">
                  <a:latin typeface="+mj-ea"/>
                </a:endParaRP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6241569" y="2848764"/>
              <a:ext cx="1978799" cy="593993"/>
              <a:chOff x="209569" y="5668223"/>
              <a:chExt cx="1978799" cy="593993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209569" y="5668223"/>
                <a:ext cx="361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2D90B0"/>
                    </a:solidFill>
                  </a:rPr>
                  <a:t>3</a:t>
                </a:r>
                <a:endParaRPr lang="ko-KR" altLang="en-US" dirty="0">
                  <a:solidFill>
                    <a:srgbClr val="2D90B0"/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43980" y="5708218"/>
                <a:ext cx="174438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+mj-ea"/>
                  </a:rPr>
                  <a:t>- </a:t>
                </a:r>
                <a:r>
                  <a:rPr lang="ko-KR" altLang="en-US" sz="1000" dirty="0">
                    <a:latin typeface="+mj-ea"/>
                  </a:rPr>
                  <a:t>빠른 이슈 전환 및 보고</a:t>
                </a:r>
                <a:endParaRPr lang="en-US" altLang="ko-KR" sz="1000" dirty="0">
                  <a:latin typeface="+mj-ea"/>
                </a:endParaRPr>
              </a:p>
              <a:p>
                <a:r>
                  <a:rPr lang="en-US" altLang="ko-KR" sz="1000" dirty="0">
                    <a:latin typeface="+mj-ea"/>
                  </a:rPr>
                  <a:t>- </a:t>
                </a:r>
                <a:r>
                  <a:rPr lang="ko-KR" altLang="en-US" sz="1000" dirty="0">
                    <a:latin typeface="+mj-ea"/>
                  </a:rPr>
                  <a:t>이슈 공유 및 해결책 논의</a:t>
                </a:r>
                <a:endParaRPr lang="en-US" altLang="ko-KR" sz="1000" dirty="0">
                  <a:latin typeface="+mj-ea"/>
                </a:endParaRPr>
              </a:p>
              <a:p>
                <a:r>
                  <a:rPr lang="en-US" altLang="ko-KR" sz="1000" dirty="0">
                    <a:latin typeface="+mj-ea"/>
                  </a:rPr>
                  <a:t>- </a:t>
                </a:r>
                <a:r>
                  <a:rPr lang="ko-KR" altLang="en-US" sz="1000" dirty="0">
                    <a:latin typeface="+mj-ea"/>
                  </a:rPr>
                  <a:t>조치 후 대처 방안 공유</a:t>
                </a:r>
                <a:r>
                  <a:rPr lang="en-US" altLang="ko-KR" sz="1000" dirty="0">
                    <a:latin typeface="+mj-ea"/>
                  </a:rPr>
                  <a:t> </a:t>
                </a:r>
                <a:endParaRPr lang="ko-KR" altLang="en-US" sz="1000" dirty="0" err="1">
                  <a:latin typeface="+mj-ea"/>
                </a:endParaRPr>
              </a:p>
            </p:txBody>
          </p:sp>
        </p:grpSp>
      </p:grpSp>
      <p:sp>
        <p:nvSpPr>
          <p:cNvPr id="113" name="직사각형 112"/>
          <p:cNvSpPr/>
          <p:nvPr/>
        </p:nvSpPr>
        <p:spPr>
          <a:xfrm>
            <a:off x="578359" y="1820097"/>
            <a:ext cx="7943344" cy="659037"/>
          </a:xfrm>
          <a:prstGeom prst="rect">
            <a:avLst/>
          </a:prstGeom>
          <a:solidFill>
            <a:srgbClr val="E7F0F5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spc="-5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2978" y="1355875"/>
            <a:ext cx="4240568" cy="1582686"/>
          </a:xfrm>
          <a:prstGeom prst="rect">
            <a:avLst/>
          </a:prstGeom>
        </p:spPr>
      </p:pic>
      <p:sp>
        <p:nvSpPr>
          <p:cNvPr id="114" name="이등변 삼각형 113"/>
          <p:cNvSpPr/>
          <p:nvPr/>
        </p:nvSpPr>
        <p:spPr>
          <a:xfrm rot="5400000">
            <a:off x="8239806" y="1973555"/>
            <a:ext cx="870076" cy="373996"/>
          </a:xfrm>
          <a:prstGeom prst="triangle">
            <a:avLst/>
          </a:prstGeom>
          <a:solidFill>
            <a:srgbClr val="E7F0F5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spc="-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6921883" y="1973791"/>
            <a:ext cx="1237709" cy="2925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i="1" dirty="0">
                <a:solidFill>
                  <a:srgbClr val="24A2DD"/>
                </a:solidFill>
              </a:rPr>
              <a:t>지속적</a:t>
            </a:r>
            <a:r>
              <a:rPr lang="en-US" altLang="ko-KR" sz="1400" b="1" i="1" dirty="0">
                <a:solidFill>
                  <a:srgbClr val="24A2DD"/>
                </a:solidFill>
              </a:rPr>
              <a:t> </a:t>
            </a:r>
            <a:r>
              <a:rPr lang="ko-KR" altLang="en-US" sz="1400" b="1" i="1" dirty="0">
                <a:solidFill>
                  <a:srgbClr val="24A2DD"/>
                </a:solidFill>
              </a:rPr>
              <a:t>피드백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08451" y="1972504"/>
            <a:ext cx="1560551" cy="380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+mj-ea"/>
              </a:rPr>
              <a:t>위험 검토 및</a:t>
            </a:r>
            <a:endParaRPr lang="en-US" altLang="ko-KR" sz="1000" b="1" dirty="0">
              <a:latin typeface="+mj-ea"/>
            </a:endParaRPr>
          </a:p>
          <a:p>
            <a:pPr algn="ctr"/>
            <a:r>
              <a:rPr lang="ko-KR" altLang="en-US" sz="1000" b="1" dirty="0">
                <a:latin typeface="+mj-ea"/>
              </a:rPr>
              <a:t>기준 마련</a:t>
            </a:r>
            <a:endParaRPr lang="en-US" altLang="ko-KR" sz="1000" b="1" dirty="0">
              <a:latin typeface="+mj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917413" y="1972504"/>
            <a:ext cx="1560551" cy="380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+mj-ea"/>
              </a:rPr>
              <a:t>모니터링 및</a:t>
            </a:r>
            <a:endParaRPr lang="en-US" altLang="ko-KR" sz="1000" b="1" dirty="0">
              <a:latin typeface="+mj-ea"/>
            </a:endParaRPr>
          </a:p>
          <a:p>
            <a:pPr algn="ctr"/>
            <a:r>
              <a:rPr lang="ko-KR" altLang="en-US" sz="1000" b="1" dirty="0">
                <a:latin typeface="+mj-ea"/>
              </a:rPr>
              <a:t>보고</a:t>
            </a:r>
            <a:endParaRPr lang="en-US" altLang="ko-KR" sz="1000" b="1" dirty="0">
              <a:latin typeface="+mj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226377" y="2032310"/>
            <a:ext cx="1560551" cy="234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+mj-ea"/>
              </a:rPr>
              <a:t>해소 및 조치</a:t>
            </a:r>
            <a:endParaRPr lang="en-US" altLang="ko-KR" sz="1000" b="1" dirty="0">
              <a:latin typeface="+mj-ea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369897" y="1391302"/>
            <a:ext cx="646790" cy="22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j-ea"/>
              </a:rPr>
              <a:t>중간관리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3060934" y="1391302"/>
            <a:ext cx="646790" cy="22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j-ea"/>
              </a:rPr>
              <a:t>사전관리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5678860" y="1391302"/>
            <a:ext cx="646790" cy="22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j-ea"/>
              </a:rPr>
              <a:t>사후관리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95134" y="1164212"/>
            <a:ext cx="8740240" cy="2540773"/>
          </a:xfrm>
          <a:prstGeom prst="rect">
            <a:avLst/>
          </a:prstGeom>
          <a:noFill/>
          <a:ln w="15875">
            <a:solidFill>
              <a:srgbClr val="C8D8E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11204" y="840862"/>
            <a:ext cx="4602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err="1">
                <a:solidFill>
                  <a:srgbClr val="036EB8"/>
                </a:solidFill>
                <a:latin typeface="+mn-ea"/>
              </a:rPr>
              <a:t>리스크</a:t>
            </a:r>
            <a:r>
              <a:rPr lang="ko-KR" altLang="en-US" sz="1200" b="1" spc="-150">
                <a:solidFill>
                  <a:srgbClr val="036EB8"/>
                </a:solidFill>
                <a:latin typeface="+mn-ea"/>
              </a:rPr>
              <a:t> 관리 </a:t>
            </a:r>
            <a:r>
              <a:rPr lang="en-US" altLang="ko-KR" sz="1200" b="1" spc="-150">
                <a:solidFill>
                  <a:srgbClr val="036EB8"/>
                </a:solidFill>
                <a:latin typeface="+mn-ea"/>
              </a:rPr>
              <a:t>(</a:t>
            </a:r>
            <a:r>
              <a:rPr lang="ko-KR" altLang="en-US" sz="1200" b="1" spc="-150">
                <a:solidFill>
                  <a:srgbClr val="036EB8"/>
                </a:solidFill>
                <a:latin typeface="+mn-ea"/>
              </a:rPr>
              <a:t>이슈리스트 </a:t>
            </a:r>
            <a:r>
              <a:rPr lang="en-US" altLang="ko-KR" sz="1200" b="1" spc="-150">
                <a:solidFill>
                  <a:srgbClr val="036EB8"/>
                </a:solidFill>
                <a:latin typeface="+mn-ea"/>
              </a:rPr>
              <a:t>)</a:t>
            </a:r>
            <a:endParaRPr lang="en-US" altLang="ko-KR" sz="1200" b="1" spc="-150" dirty="0">
              <a:solidFill>
                <a:srgbClr val="036EB8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7834" y="4028762"/>
            <a:ext cx="9537190" cy="2343463"/>
          </a:xfrm>
          <a:prstGeom prst="rect">
            <a:avLst/>
          </a:prstGeom>
          <a:noFill/>
          <a:ln w="15875">
            <a:solidFill>
              <a:srgbClr val="C8D8E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11204" y="3707884"/>
            <a:ext cx="9606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36EB8"/>
                </a:solidFill>
                <a:latin typeface="+mn-ea"/>
              </a:rPr>
              <a:t>이슈 관리</a:t>
            </a:r>
            <a:endParaRPr lang="en-US" altLang="ko-KR" sz="1200" b="1" spc="-150" dirty="0">
              <a:solidFill>
                <a:srgbClr val="036EB8"/>
              </a:solidFill>
              <a:latin typeface="+mn-ea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1963109" y="4277725"/>
          <a:ext cx="1838686" cy="181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06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해결 주체 파악 및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대응 방안 모색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B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361">
                <a:tc>
                  <a:txBody>
                    <a:bodyPr/>
                    <a:lstStyle/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900" dirty="0">
                          <a:latin typeface="맑은 고딕" pitchFamily="50" charset="-127"/>
                        </a:rPr>
                        <a:t>-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 책임자의 정확한 판단 필요</a:t>
                      </a: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900" dirty="0">
                          <a:latin typeface="맑은 고딕" pitchFamily="50" charset="-127"/>
                        </a:rPr>
                        <a:t>- 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기존 </a:t>
                      </a:r>
                      <a:r>
                        <a:rPr kumimoji="1" lang="ko-KR" altLang="en-US" sz="900" dirty="0" err="1">
                          <a:latin typeface="맑은 고딕" pitchFamily="50" charset="-127"/>
                        </a:rPr>
                        <a:t>레퍼런스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 참조</a:t>
                      </a: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900" dirty="0">
                          <a:latin typeface="맑은 고딕" pitchFamily="50" charset="-127"/>
                        </a:rPr>
                        <a:t>- 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여러 방법을 모색하여</a:t>
                      </a:r>
                      <a:br>
                        <a:rPr kumimoji="1" lang="ko-KR" altLang="en-US" sz="900" dirty="0">
                          <a:latin typeface="맑은 고딕" pitchFamily="50" charset="-127"/>
                        </a:rPr>
                      </a:b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   적절한 방안을 채택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6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3887735" y="4277725"/>
          <a:ext cx="1838686" cy="1809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200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이슈해결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361">
                <a:tc>
                  <a:txBody>
                    <a:bodyPr/>
                    <a:lstStyle/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900" dirty="0">
                          <a:latin typeface="맑은 고딕" pitchFamily="50" charset="-127"/>
                        </a:rPr>
                        <a:t>- 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적절한 해결방안 적용</a:t>
                      </a: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900" dirty="0">
                          <a:latin typeface="맑은 고딕" pitchFamily="50" charset="-127"/>
                        </a:rPr>
                        <a:t>- TFT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간의 협력 필수</a:t>
                      </a: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900" dirty="0">
                          <a:latin typeface="맑은 고딕" pitchFamily="50" charset="-127"/>
                        </a:rPr>
                        <a:t>- 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해결 방안 공유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kumimoji="1" lang="ko-KR" altLang="en-US" sz="9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5812361" y="4277725"/>
          <a:ext cx="1838686" cy="18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37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이슈해결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4A2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361">
                <a:tc>
                  <a:txBody>
                    <a:bodyPr/>
                    <a:lstStyle/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900" dirty="0">
                          <a:latin typeface="맑은 고딕" pitchFamily="50" charset="-127"/>
                        </a:rPr>
                        <a:t>- 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이슈 책임자와 </a:t>
                      </a:r>
                      <a:r>
                        <a:rPr kumimoji="1" lang="en-US" altLang="ko-KR" sz="900" dirty="0">
                          <a:latin typeface="맑은 고딕" pitchFamily="50" charset="-127"/>
                        </a:rPr>
                        <a:t>PM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간</a:t>
                      </a:r>
                      <a:br>
                        <a:rPr kumimoji="1" lang="ko-KR" altLang="en-US" sz="900" dirty="0">
                          <a:latin typeface="맑은 고딕" pitchFamily="50" charset="-127"/>
                        </a:rPr>
                      </a:b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  협업하여 이슈 해결 검증</a:t>
                      </a: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900" dirty="0">
                          <a:latin typeface="맑은 고딕" pitchFamily="50" charset="-127"/>
                        </a:rPr>
                        <a:t>- 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이슈 </a:t>
                      </a:r>
                      <a:r>
                        <a:rPr kumimoji="1" lang="ko-KR" altLang="en-US" sz="900" dirty="0" err="1">
                          <a:latin typeface="맑은 고딕" pitchFamily="50" charset="-127"/>
                        </a:rPr>
                        <a:t>재현시</a:t>
                      </a:r>
                      <a:r>
                        <a:rPr kumimoji="1" lang="ko-KR" altLang="en-US" sz="900" dirty="0">
                          <a:latin typeface="맑은 고딕" pitchFamily="50" charset="-127"/>
                        </a:rPr>
                        <a:t> 빠른 대응 필요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lang="ko-KR" altLang="en-US" sz="6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8120257" y="4414798"/>
            <a:ext cx="1435023" cy="1600493"/>
            <a:chOff x="8229985" y="4478806"/>
            <a:chExt cx="1435023" cy="160049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5042" y="4478806"/>
              <a:ext cx="787500" cy="798750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8371025" y="5322348"/>
              <a:ext cx="112723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dirty="0">
                  <a:latin typeface="+mj-ea"/>
                </a:rPr>
                <a:t>지속적 모니터링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29985" y="5571468"/>
              <a:ext cx="143502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dirty="0">
                  <a:latin typeface="맑은 고딕" pitchFamily="50" charset="-127"/>
                </a:rPr>
                <a:t>- </a:t>
              </a:r>
              <a:r>
                <a:rPr kumimoji="1" lang="ko-KR" altLang="en-US" sz="900" dirty="0">
                  <a:latin typeface="맑은 고딕" pitchFamily="50" charset="-127"/>
                </a:rPr>
                <a:t>이슈 재현 방지</a:t>
              </a: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dirty="0">
                  <a:latin typeface="맑은 고딕" pitchFamily="50" charset="-127"/>
                </a:rPr>
                <a:t>- Lessons Learned </a:t>
              </a:r>
              <a:r>
                <a:rPr kumimoji="1" lang="ko-KR" altLang="en-US" sz="900" dirty="0">
                  <a:latin typeface="맑은 고딕" pitchFamily="50" charset="-127"/>
                </a:rPr>
                <a:t>확보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95134" y="4405897"/>
            <a:ext cx="1217000" cy="1609394"/>
            <a:chOff x="340270" y="4469905"/>
            <a:chExt cx="1217000" cy="1609394"/>
          </a:xfrm>
        </p:grpSpPr>
        <p:sp>
          <p:nvSpPr>
            <p:cNvPr id="14" name="직사각형 13"/>
            <p:cNvSpPr/>
            <p:nvPr/>
          </p:nvSpPr>
          <p:spPr>
            <a:xfrm>
              <a:off x="340270" y="5325247"/>
              <a:ext cx="121700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dirty="0">
                  <a:latin typeface="+mj-ea"/>
                </a:rPr>
                <a:t>이슈 등록</a:t>
              </a:r>
              <a:r>
                <a:rPr lang="en-US" altLang="ko-KR" sz="1000" b="1" dirty="0">
                  <a:latin typeface="+mj-ea"/>
                </a:rPr>
                <a:t> </a:t>
              </a:r>
              <a:r>
                <a:rPr lang="ko-KR" altLang="en-US" sz="1000" b="1" dirty="0">
                  <a:latin typeface="+mj-ea"/>
                </a:rPr>
                <a:t>및 보고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40270" y="5571468"/>
              <a:ext cx="121700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dirty="0">
                  <a:latin typeface="맑은 고딕" pitchFamily="50" charset="-127"/>
                </a:rPr>
                <a:t>-</a:t>
              </a:r>
              <a:r>
                <a:rPr kumimoji="1" lang="ko-KR" altLang="en-US" sz="900" dirty="0">
                  <a:latin typeface="맑은 고딕" pitchFamily="50" charset="-127"/>
                </a:rPr>
                <a:t> 정확한 원인 파악</a:t>
              </a:r>
              <a:endParaRPr kumimoji="1" lang="en-US" altLang="ko-KR" sz="900" dirty="0">
                <a:latin typeface="맑은 고딕" pitchFamily="50" charset="-127"/>
              </a:endParaRP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dirty="0">
                  <a:latin typeface="맑은 고딕" pitchFamily="50" charset="-127"/>
                </a:rPr>
                <a:t>- </a:t>
              </a:r>
              <a:r>
                <a:rPr kumimoji="1" lang="ko-KR" altLang="en-US" sz="900" dirty="0">
                  <a:latin typeface="맑은 고딕" pitchFamily="50" charset="-127"/>
                </a:rPr>
                <a:t>빠른 이슈 보고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952" y="4469905"/>
              <a:ext cx="618750" cy="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459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37255" y="923423"/>
            <a:ext cx="859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50" dirty="0">
                <a:solidFill>
                  <a:srgbClr val="33B5B1"/>
                </a:solidFill>
                <a:latin typeface="+mn-ea"/>
              </a:rPr>
              <a:t>지식경영</a:t>
            </a:r>
            <a:r>
              <a:rPr lang="en-US" altLang="ko-KR" b="1" spc="-50" dirty="0">
                <a:solidFill>
                  <a:srgbClr val="33B5B1"/>
                </a:solidFill>
                <a:latin typeface="+mn-ea"/>
              </a:rPr>
              <a:t>, </a:t>
            </a:r>
            <a:r>
              <a:rPr lang="ko-KR" altLang="en-US" b="1" spc="-50" dirty="0">
                <a:solidFill>
                  <a:srgbClr val="24A2DD"/>
                </a:solidFill>
                <a:latin typeface="+mn-ea"/>
              </a:rPr>
              <a:t>디지털경영</a:t>
            </a:r>
            <a:r>
              <a:rPr lang="ko-KR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b="1" spc="-50" dirty="0">
                <a:solidFill>
                  <a:srgbClr val="526C78"/>
                </a:solidFill>
                <a:latin typeface="+mn-ea"/>
              </a:rPr>
              <a:t>기업을 만들어갑니다</a:t>
            </a:r>
            <a:r>
              <a:rPr lang="en-US" altLang="ko-KR" b="1" spc="-50" dirty="0">
                <a:solidFill>
                  <a:srgbClr val="526C78"/>
                </a:solidFill>
                <a:latin typeface="+mn-ea"/>
              </a:rPr>
              <a:t>.</a:t>
            </a:r>
            <a:endParaRPr lang="ko-KR" altLang="en-US" b="1" dirty="0">
              <a:solidFill>
                <a:srgbClr val="526C7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3436" y="1454975"/>
            <a:ext cx="8596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50" dirty="0">
                <a:latin typeface="+mn-ea"/>
              </a:rPr>
              <a:t>감사합니다</a:t>
            </a:r>
            <a:r>
              <a:rPr lang="en-US" altLang="ko-KR" sz="3200" spc="-50" dirty="0">
                <a:latin typeface="+mn-ea"/>
              </a:rPr>
              <a:t>.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292" y="6491481"/>
            <a:ext cx="855360" cy="216000"/>
          </a:xfrm>
          <a:prstGeom prst="rect">
            <a:avLst/>
          </a:prstGeom>
        </p:spPr>
      </p:pic>
      <p:sp>
        <p:nvSpPr>
          <p:cNvPr id="6" name="object 3"/>
          <p:cNvSpPr/>
          <p:nvPr/>
        </p:nvSpPr>
        <p:spPr>
          <a:xfrm>
            <a:off x="1786127" y="2176619"/>
            <a:ext cx="6452616" cy="2382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6551676" y="2504280"/>
            <a:ext cx="2505710" cy="673735"/>
          </a:xfrm>
          <a:custGeom>
            <a:avLst/>
            <a:gdLst/>
            <a:ahLst/>
            <a:cxnLst/>
            <a:rect l="l" t="t" r="r" b="b"/>
            <a:pathLst>
              <a:path w="2505709" h="673735">
                <a:moveTo>
                  <a:pt x="0" y="673608"/>
                </a:moveTo>
                <a:lnTo>
                  <a:pt x="2505455" y="673608"/>
                </a:lnTo>
                <a:lnTo>
                  <a:pt x="2505455" y="0"/>
                </a:lnTo>
                <a:lnTo>
                  <a:pt x="0" y="0"/>
                </a:lnTo>
                <a:lnTo>
                  <a:pt x="0" y="673608"/>
                </a:lnTo>
                <a:close/>
              </a:path>
            </a:pathLst>
          </a:custGeom>
          <a:solidFill>
            <a:srgbClr val="89B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5868923" y="2504280"/>
            <a:ext cx="2719070" cy="673735"/>
          </a:xfrm>
          <a:custGeom>
            <a:avLst/>
            <a:gdLst/>
            <a:ahLst/>
            <a:cxnLst/>
            <a:rect l="l" t="t" r="r" b="b"/>
            <a:pathLst>
              <a:path w="2719070" h="673735">
                <a:moveTo>
                  <a:pt x="2382011" y="0"/>
                </a:moveTo>
                <a:lnTo>
                  <a:pt x="336803" y="0"/>
                </a:lnTo>
                <a:lnTo>
                  <a:pt x="291092" y="3073"/>
                </a:lnTo>
                <a:lnTo>
                  <a:pt x="247253" y="12027"/>
                </a:lnTo>
                <a:lnTo>
                  <a:pt x="205686" y="26461"/>
                </a:lnTo>
                <a:lnTo>
                  <a:pt x="166793" y="45974"/>
                </a:lnTo>
                <a:lnTo>
                  <a:pt x="130974" y="70164"/>
                </a:lnTo>
                <a:lnTo>
                  <a:pt x="98631" y="98631"/>
                </a:lnTo>
                <a:lnTo>
                  <a:pt x="70164" y="130974"/>
                </a:lnTo>
                <a:lnTo>
                  <a:pt x="45974" y="166793"/>
                </a:lnTo>
                <a:lnTo>
                  <a:pt x="26461" y="205686"/>
                </a:lnTo>
                <a:lnTo>
                  <a:pt x="12027" y="247253"/>
                </a:lnTo>
                <a:lnTo>
                  <a:pt x="3073" y="291092"/>
                </a:lnTo>
                <a:lnTo>
                  <a:pt x="0" y="336804"/>
                </a:lnTo>
                <a:lnTo>
                  <a:pt x="3073" y="382515"/>
                </a:lnTo>
                <a:lnTo>
                  <a:pt x="12027" y="426354"/>
                </a:lnTo>
                <a:lnTo>
                  <a:pt x="26461" y="467921"/>
                </a:lnTo>
                <a:lnTo>
                  <a:pt x="45974" y="506814"/>
                </a:lnTo>
                <a:lnTo>
                  <a:pt x="70164" y="542633"/>
                </a:lnTo>
                <a:lnTo>
                  <a:pt x="98631" y="574976"/>
                </a:lnTo>
                <a:lnTo>
                  <a:pt x="130974" y="603443"/>
                </a:lnTo>
                <a:lnTo>
                  <a:pt x="166793" y="627634"/>
                </a:lnTo>
                <a:lnTo>
                  <a:pt x="205686" y="647146"/>
                </a:lnTo>
                <a:lnTo>
                  <a:pt x="247253" y="661580"/>
                </a:lnTo>
                <a:lnTo>
                  <a:pt x="291092" y="670534"/>
                </a:lnTo>
                <a:lnTo>
                  <a:pt x="336803" y="673608"/>
                </a:lnTo>
                <a:lnTo>
                  <a:pt x="2382011" y="673608"/>
                </a:lnTo>
                <a:lnTo>
                  <a:pt x="2427723" y="670534"/>
                </a:lnTo>
                <a:lnTo>
                  <a:pt x="2471562" y="661580"/>
                </a:lnTo>
                <a:lnTo>
                  <a:pt x="2513129" y="647146"/>
                </a:lnTo>
                <a:lnTo>
                  <a:pt x="2552022" y="627634"/>
                </a:lnTo>
                <a:lnTo>
                  <a:pt x="2587841" y="603443"/>
                </a:lnTo>
                <a:lnTo>
                  <a:pt x="2620184" y="574976"/>
                </a:lnTo>
                <a:lnTo>
                  <a:pt x="2648651" y="542633"/>
                </a:lnTo>
                <a:lnTo>
                  <a:pt x="2672841" y="506814"/>
                </a:lnTo>
                <a:lnTo>
                  <a:pt x="2692354" y="467921"/>
                </a:lnTo>
                <a:lnTo>
                  <a:pt x="2706788" y="426354"/>
                </a:lnTo>
                <a:lnTo>
                  <a:pt x="2715742" y="382515"/>
                </a:lnTo>
                <a:lnTo>
                  <a:pt x="2718816" y="336804"/>
                </a:lnTo>
                <a:lnTo>
                  <a:pt x="2715742" y="291092"/>
                </a:lnTo>
                <a:lnTo>
                  <a:pt x="2706788" y="247253"/>
                </a:lnTo>
                <a:lnTo>
                  <a:pt x="2692354" y="205686"/>
                </a:lnTo>
                <a:lnTo>
                  <a:pt x="2672842" y="166793"/>
                </a:lnTo>
                <a:lnTo>
                  <a:pt x="2648651" y="130974"/>
                </a:lnTo>
                <a:lnTo>
                  <a:pt x="2620184" y="98631"/>
                </a:lnTo>
                <a:lnTo>
                  <a:pt x="2587841" y="70164"/>
                </a:lnTo>
                <a:lnTo>
                  <a:pt x="2552022" y="45974"/>
                </a:lnTo>
                <a:lnTo>
                  <a:pt x="2513129" y="26461"/>
                </a:lnTo>
                <a:lnTo>
                  <a:pt x="2471562" y="12027"/>
                </a:lnTo>
                <a:lnTo>
                  <a:pt x="2427723" y="3073"/>
                </a:lnTo>
                <a:lnTo>
                  <a:pt x="2382011" y="0"/>
                </a:lnTo>
                <a:close/>
              </a:path>
            </a:pathLst>
          </a:custGeom>
          <a:solidFill>
            <a:srgbClr val="89B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6583680" y="2549999"/>
            <a:ext cx="2406650" cy="581025"/>
          </a:xfrm>
          <a:custGeom>
            <a:avLst/>
            <a:gdLst/>
            <a:ahLst/>
            <a:cxnLst/>
            <a:rect l="l" t="t" r="r" b="b"/>
            <a:pathLst>
              <a:path w="2406650" h="581025">
                <a:moveTo>
                  <a:pt x="0" y="580644"/>
                </a:moveTo>
                <a:lnTo>
                  <a:pt x="2406396" y="580644"/>
                </a:lnTo>
                <a:lnTo>
                  <a:pt x="2406396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926835" y="2549999"/>
            <a:ext cx="2612390" cy="581025"/>
          </a:xfrm>
          <a:custGeom>
            <a:avLst/>
            <a:gdLst/>
            <a:ahLst/>
            <a:cxnLst/>
            <a:rect l="l" t="t" r="r" b="b"/>
            <a:pathLst>
              <a:path w="2612390" h="581025">
                <a:moveTo>
                  <a:pt x="2321814" y="0"/>
                </a:moveTo>
                <a:lnTo>
                  <a:pt x="290322" y="0"/>
                </a:lnTo>
                <a:lnTo>
                  <a:pt x="243215" y="3798"/>
                </a:lnTo>
                <a:lnTo>
                  <a:pt x="198534" y="14794"/>
                </a:lnTo>
                <a:lnTo>
                  <a:pt x="156875" y="32393"/>
                </a:lnTo>
                <a:lnTo>
                  <a:pt x="118835" y="55997"/>
                </a:lnTo>
                <a:lnTo>
                  <a:pt x="85010" y="85010"/>
                </a:lnTo>
                <a:lnTo>
                  <a:pt x="55997" y="118835"/>
                </a:lnTo>
                <a:lnTo>
                  <a:pt x="32393" y="156875"/>
                </a:lnTo>
                <a:lnTo>
                  <a:pt x="14794" y="198534"/>
                </a:lnTo>
                <a:lnTo>
                  <a:pt x="3798" y="243215"/>
                </a:lnTo>
                <a:lnTo>
                  <a:pt x="0" y="290321"/>
                </a:lnTo>
                <a:lnTo>
                  <a:pt x="3798" y="337428"/>
                </a:lnTo>
                <a:lnTo>
                  <a:pt x="14794" y="382109"/>
                </a:lnTo>
                <a:lnTo>
                  <a:pt x="32393" y="423768"/>
                </a:lnTo>
                <a:lnTo>
                  <a:pt x="55997" y="461808"/>
                </a:lnTo>
                <a:lnTo>
                  <a:pt x="85010" y="495633"/>
                </a:lnTo>
                <a:lnTo>
                  <a:pt x="118835" y="524646"/>
                </a:lnTo>
                <a:lnTo>
                  <a:pt x="156875" y="548250"/>
                </a:lnTo>
                <a:lnTo>
                  <a:pt x="198534" y="565849"/>
                </a:lnTo>
                <a:lnTo>
                  <a:pt x="243215" y="576845"/>
                </a:lnTo>
                <a:lnTo>
                  <a:pt x="290322" y="580644"/>
                </a:lnTo>
                <a:lnTo>
                  <a:pt x="2321814" y="580644"/>
                </a:lnTo>
                <a:lnTo>
                  <a:pt x="2368920" y="576845"/>
                </a:lnTo>
                <a:lnTo>
                  <a:pt x="2413601" y="565849"/>
                </a:lnTo>
                <a:lnTo>
                  <a:pt x="2455260" y="548250"/>
                </a:lnTo>
                <a:lnTo>
                  <a:pt x="2493300" y="524646"/>
                </a:lnTo>
                <a:lnTo>
                  <a:pt x="2527125" y="495633"/>
                </a:lnTo>
                <a:lnTo>
                  <a:pt x="2556138" y="461808"/>
                </a:lnTo>
                <a:lnTo>
                  <a:pt x="2579742" y="423768"/>
                </a:lnTo>
                <a:lnTo>
                  <a:pt x="2597341" y="382109"/>
                </a:lnTo>
                <a:lnTo>
                  <a:pt x="2608337" y="337428"/>
                </a:lnTo>
                <a:lnTo>
                  <a:pt x="2612136" y="290321"/>
                </a:lnTo>
                <a:lnTo>
                  <a:pt x="2608337" y="243215"/>
                </a:lnTo>
                <a:lnTo>
                  <a:pt x="2597341" y="198534"/>
                </a:lnTo>
                <a:lnTo>
                  <a:pt x="2579742" y="156875"/>
                </a:lnTo>
                <a:lnTo>
                  <a:pt x="2556138" y="118835"/>
                </a:lnTo>
                <a:lnTo>
                  <a:pt x="2527125" y="85010"/>
                </a:lnTo>
                <a:lnTo>
                  <a:pt x="2493300" y="55997"/>
                </a:lnTo>
                <a:lnTo>
                  <a:pt x="2455260" y="32393"/>
                </a:lnTo>
                <a:lnTo>
                  <a:pt x="2413601" y="14794"/>
                </a:lnTo>
                <a:lnTo>
                  <a:pt x="2368920" y="3798"/>
                </a:lnTo>
                <a:lnTo>
                  <a:pt x="23218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1065275" y="2504280"/>
            <a:ext cx="2418715" cy="673735"/>
          </a:xfrm>
          <a:custGeom>
            <a:avLst/>
            <a:gdLst/>
            <a:ahLst/>
            <a:cxnLst/>
            <a:rect l="l" t="t" r="r" b="b"/>
            <a:pathLst>
              <a:path w="2418715" h="673735">
                <a:moveTo>
                  <a:pt x="0" y="673608"/>
                </a:moveTo>
                <a:lnTo>
                  <a:pt x="2418588" y="673608"/>
                </a:lnTo>
                <a:lnTo>
                  <a:pt x="2418588" y="0"/>
                </a:lnTo>
                <a:lnTo>
                  <a:pt x="0" y="0"/>
                </a:lnTo>
                <a:lnTo>
                  <a:pt x="0" y="673608"/>
                </a:lnTo>
                <a:close/>
              </a:path>
            </a:pathLst>
          </a:custGeom>
          <a:solidFill>
            <a:srgbClr val="89B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1517903" y="2504280"/>
            <a:ext cx="2626360" cy="673735"/>
          </a:xfrm>
          <a:custGeom>
            <a:avLst/>
            <a:gdLst/>
            <a:ahLst/>
            <a:cxnLst/>
            <a:rect l="l" t="t" r="r" b="b"/>
            <a:pathLst>
              <a:path w="2626360" h="673735">
                <a:moveTo>
                  <a:pt x="2289048" y="0"/>
                </a:moveTo>
                <a:lnTo>
                  <a:pt x="336803" y="0"/>
                </a:lnTo>
                <a:lnTo>
                  <a:pt x="291092" y="3073"/>
                </a:lnTo>
                <a:lnTo>
                  <a:pt x="247253" y="12027"/>
                </a:lnTo>
                <a:lnTo>
                  <a:pt x="205686" y="26461"/>
                </a:lnTo>
                <a:lnTo>
                  <a:pt x="166793" y="45974"/>
                </a:lnTo>
                <a:lnTo>
                  <a:pt x="130974" y="70164"/>
                </a:lnTo>
                <a:lnTo>
                  <a:pt x="98631" y="98631"/>
                </a:lnTo>
                <a:lnTo>
                  <a:pt x="70164" y="130974"/>
                </a:lnTo>
                <a:lnTo>
                  <a:pt x="45973" y="166793"/>
                </a:lnTo>
                <a:lnTo>
                  <a:pt x="26461" y="205686"/>
                </a:lnTo>
                <a:lnTo>
                  <a:pt x="12027" y="247253"/>
                </a:lnTo>
                <a:lnTo>
                  <a:pt x="3073" y="291092"/>
                </a:lnTo>
                <a:lnTo>
                  <a:pt x="0" y="336804"/>
                </a:lnTo>
                <a:lnTo>
                  <a:pt x="3073" y="382515"/>
                </a:lnTo>
                <a:lnTo>
                  <a:pt x="12027" y="426354"/>
                </a:lnTo>
                <a:lnTo>
                  <a:pt x="26461" y="467921"/>
                </a:lnTo>
                <a:lnTo>
                  <a:pt x="45973" y="506814"/>
                </a:lnTo>
                <a:lnTo>
                  <a:pt x="70164" y="542633"/>
                </a:lnTo>
                <a:lnTo>
                  <a:pt x="98631" y="574976"/>
                </a:lnTo>
                <a:lnTo>
                  <a:pt x="130974" y="603443"/>
                </a:lnTo>
                <a:lnTo>
                  <a:pt x="166793" y="627634"/>
                </a:lnTo>
                <a:lnTo>
                  <a:pt x="205686" y="647146"/>
                </a:lnTo>
                <a:lnTo>
                  <a:pt x="247253" y="661580"/>
                </a:lnTo>
                <a:lnTo>
                  <a:pt x="291092" y="670534"/>
                </a:lnTo>
                <a:lnTo>
                  <a:pt x="336803" y="673608"/>
                </a:lnTo>
                <a:lnTo>
                  <a:pt x="2289048" y="673608"/>
                </a:lnTo>
                <a:lnTo>
                  <a:pt x="2334759" y="670534"/>
                </a:lnTo>
                <a:lnTo>
                  <a:pt x="2378598" y="661580"/>
                </a:lnTo>
                <a:lnTo>
                  <a:pt x="2420165" y="647146"/>
                </a:lnTo>
                <a:lnTo>
                  <a:pt x="2459058" y="627634"/>
                </a:lnTo>
                <a:lnTo>
                  <a:pt x="2494877" y="603443"/>
                </a:lnTo>
                <a:lnTo>
                  <a:pt x="2527220" y="574976"/>
                </a:lnTo>
                <a:lnTo>
                  <a:pt x="2555687" y="542633"/>
                </a:lnTo>
                <a:lnTo>
                  <a:pt x="2579877" y="506814"/>
                </a:lnTo>
                <a:lnTo>
                  <a:pt x="2599390" y="467921"/>
                </a:lnTo>
                <a:lnTo>
                  <a:pt x="2613824" y="426354"/>
                </a:lnTo>
                <a:lnTo>
                  <a:pt x="2622778" y="382515"/>
                </a:lnTo>
                <a:lnTo>
                  <a:pt x="2625852" y="336804"/>
                </a:lnTo>
                <a:lnTo>
                  <a:pt x="2622778" y="291092"/>
                </a:lnTo>
                <a:lnTo>
                  <a:pt x="2613824" y="247253"/>
                </a:lnTo>
                <a:lnTo>
                  <a:pt x="2599390" y="205686"/>
                </a:lnTo>
                <a:lnTo>
                  <a:pt x="2579878" y="166793"/>
                </a:lnTo>
                <a:lnTo>
                  <a:pt x="2555687" y="130974"/>
                </a:lnTo>
                <a:lnTo>
                  <a:pt x="2527220" y="98631"/>
                </a:lnTo>
                <a:lnTo>
                  <a:pt x="2494877" y="70164"/>
                </a:lnTo>
                <a:lnTo>
                  <a:pt x="2459058" y="45974"/>
                </a:lnTo>
                <a:lnTo>
                  <a:pt x="2420165" y="26461"/>
                </a:lnTo>
                <a:lnTo>
                  <a:pt x="2378598" y="12027"/>
                </a:lnTo>
                <a:lnTo>
                  <a:pt x="2334759" y="3073"/>
                </a:lnTo>
                <a:lnTo>
                  <a:pt x="2289048" y="0"/>
                </a:lnTo>
                <a:close/>
              </a:path>
            </a:pathLst>
          </a:custGeom>
          <a:solidFill>
            <a:srgbClr val="89B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1097280" y="2545428"/>
            <a:ext cx="2364105" cy="581025"/>
          </a:xfrm>
          <a:custGeom>
            <a:avLst/>
            <a:gdLst/>
            <a:ahLst/>
            <a:cxnLst/>
            <a:rect l="l" t="t" r="r" b="b"/>
            <a:pathLst>
              <a:path w="2364104" h="581025">
                <a:moveTo>
                  <a:pt x="0" y="580644"/>
                </a:moveTo>
                <a:lnTo>
                  <a:pt x="2363723" y="580644"/>
                </a:lnTo>
                <a:lnTo>
                  <a:pt x="2363723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1539239" y="2545428"/>
            <a:ext cx="2566670" cy="581025"/>
          </a:xfrm>
          <a:custGeom>
            <a:avLst/>
            <a:gdLst/>
            <a:ahLst/>
            <a:cxnLst/>
            <a:rect l="l" t="t" r="r" b="b"/>
            <a:pathLst>
              <a:path w="2566670" h="581025">
                <a:moveTo>
                  <a:pt x="2276094" y="0"/>
                </a:moveTo>
                <a:lnTo>
                  <a:pt x="290322" y="0"/>
                </a:lnTo>
                <a:lnTo>
                  <a:pt x="243215" y="3798"/>
                </a:lnTo>
                <a:lnTo>
                  <a:pt x="198534" y="14794"/>
                </a:lnTo>
                <a:lnTo>
                  <a:pt x="156875" y="32393"/>
                </a:lnTo>
                <a:lnTo>
                  <a:pt x="118835" y="55997"/>
                </a:lnTo>
                <a:lnTo>
                  <a:pt x="85010" y="85010"/>
                </a:lnTo>
                <a:lnTo>
                  <a:pt x="55997" y="118835"/>
                </a:lnTo>
                <a:lnTo>
                  <a:pt x="32393" y="156875"/>
                </a:lnTo>
                <a:lnTo>
                  <a:pt x="14794" y="198534"/>
                </a:lnTo>
                <a:lnTo>
                  <a:pt x="3798" y="243215"/>
                </a:lnTo>
                <a:lnTo>
                  <a:pt x="0" y="290322"/>
                </a:lnTo>
                <a:lnTo>
                  <a:pt x="3798" y="337428"/>
                </a:lnTo>
                <a:lnTo>
                  <a:pt x="14794" y="382109"/>
                </a:lnTo>
                <a:lnTo>
                  <a:pt x="32393" y="423768"/>
                </a:lnTo>
                <a:lnTo>
                  <a:pt x="55997" y="461808"/>
                </a:lnTo>
                <a:lnTo>
                  <a:pt x="85010" y="495633"/>
                </a:lnTo>
                <a:lnTo>
                  <a:pt x="118835" y="524646"/>
                </a:lnTo>
                <a:lnTo>
                  <a:pt x="156875" y="548250"/>
                </a:lnTo>
                <a:lnTo>
                  <a:pt x="198534" y="565849"/>
                </a:lnTo>
                <a:lnTo>
                  <a:pt x="243215" y="576845"/>
                </a:lnTo>
                <a:lnTo>
                  <a:pt x="290322" y="580644"/>
                </a:lnTo>
                <a:lnTo>
                  <a:pt x="2276094" y="580644"/>
                </a:lnTo>
                <a:lnTo>
                  <a:pt x="2323200" y="576845"/>
                </a:lnTo>
                <a:lnTo>
                  <a:pt x="2367881" y="565849"/>
                </a:lnTo>
                <a:lnTo>
                  <a:pt x="2409540" y="548250"/>
                </a:lnTo>
                <a:lnTo>
                  <a:pt x="2447580" y="524646"/>
                </a:lnTo>
                <a:lnTo>
                  <a:pt x="2481405" y="495633"/>
                </a:lnTo>
                <a:lnTo>
                  <a:pt x="2510418" y="461808"/>
                </a:lnTo>
                <a:lnTo>
                  <a:pt x="2534022" y="423768"/>
                </a:lnTo>
                <a:lnTo>
                  <a:pt x="2551621" y="382109"/>
                </a:lnTo>
                <a:lnTo>
                  <a:pt x="2562617" y="337428"/>
                </a:lnTo>
                <a:lnTo>
                  <a:pt x="2566416" y="290322"/>
                </a:lnTo>
                <a:lnTo>
                  <a:pt x="2562617" y="243215"/>
                </a:lnTo>
                <a:lnTo>
                  <a:pt x="2551621" y="198534"/>
                </a:lnTo>
                <a:lnTo>
                  <a:pt x="2534022" y="156875"/>
                </a:lnTo>
                <a:lnTo>
                  <a:pt x="2510418" y="118835"/>
                </a:lnTo>
                <a:lnTo>
                  <a:pt x="2481405" y="85010"/>
                </a:lnTo>
                <a:lnTo>
                  <a:pt x="2447580" y="55997"/>
                </a:lnTo>
                <a:lnTo>
                  <a:pt x="2409540" y="32393"/>
                </a:lnTo>
                <a:lnTo>
                  <a:pt x="2367881" y="14794"/>
                </a:lnTo>
                <a:lnTo>
                  <a:pt x="2323200" y="3798"/>
                </a:lnTo>
                <a:lnTo>
                  <a:pt x="22760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6248400" y="2671919"/>
            <a:ext cx="859536" cy="321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2551176" y="2661252"/>
            <a:ext cx="1330452" cy="358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168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6115050" y="5924550"/>
            <a:ext cx="2657475" cy="638175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 err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200775" y="1524000"/>
            <a:ext cx="3390900" cy="6286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 err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8150" y="1495425"/>
            <a:ext cx="2733675" cy="6477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 err="1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580982" y="1463530"/>
            <a:ext cx="4400844" cy="4574504"/>
            <a:chOff x="-419394" y="470263"/>
            <a:chExt cx="6300235" cy="654884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495" y="787485"/>
              <a:ext cx="3720346" cy="5809996"/>
            </a:xfrm>
            <a:prstGeom prst="rect">
              <a:avLst/>
            </a:prstGeom>
          </p:spPr>
        </p:pic>
        <p:pic>
          <p:nvPicPr>
            <p:cNvPr id="23" name="_x473561144" descr="EMB000028a80726"/>
            <p:cNvPicPr>
              <a:picLocks noChangeAspect="1" noChangeArrowheads="1"/>
            </p:cNvPicPr>
            <p:nvPr/>
          </p:nvPicPr>
          <p:blipFill>
            <a:blip r:embed="rId4" cstate="print"/>
            <a:srcRect l="67372" r="419"/>
            <a:stretch>
              <a:fillRect/>
            </a:stretch>
          </p:blipFill>
          <p:spPr bwMode="auto">
            <a:xfrm>
              <a:off x="2995651" y="2017059"/>
              <a:ext cx="2069408" cy="3469341"/>
            </a:xfrm>
            <a:prstGeom prst="rect">
              <a:avLst/>
            </a:prstGeom>
            <a:noFill/>
          </p:spPr>
        </p:pic>
        <p:sp>
          <p:nvSpPr>
            <p:cNvPr id="26" name="직사각형 25"/>
            <p:cNvSpPr/>
            <p:nvPr/>
          </p:nvSpPr>
          <p:spPr>
            <a:xfrm>
              <a:off x="2938625" y="1558834"/>
              <a:ext cx="437108" cy="4371703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alpha val="30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 err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9394" y="470263"/>
              <a:ext cx="4292147" cy="6548846"/>
            </a:xfrm>
            <a:prstGeom prst="rect">
              <a:avLst/>
            </a:prstGeom>
          </p:spPr>
        </p:pic>
        <p:pic>
          <p:nvPicPr>
            <p:cNvPr id="28" name="_x473561144" descr="EMB000028a80726"/>
            <p:cNvPicPr>
              <a:picLocks noChangeAspect="1" noChangeArrowheads="1"/>
            </p:cNvPicPr>
            <p:nvPr/>
          </p:nvPicPr>
          <p:blipFill>
            <a:blip r:embed="rId4" cstate="print"/>
            <a:srcRect l="169" r="67769" b="2459"/>
            <a:stretch>
              <a:fillRect/>
            </a:stretch>
          </p:blipFill>
          <p:spPr bwMode="auto">
            <a:xfrm>
              <a:off x="499889" y="1862097"/>
              <a:ext cx="2432132" cy="3881716"/>
            </a:xfrm>
            <a:prstGeom prst="rect">
              <a:avLst/>
            </a:prstGeom>
            <a:noFill/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3. </a:t>
            </a:r>
            <a:r>
              <a:rPr lang="ko-KR" altLang="en-US" spc="-150" dirty="0">
                <a:latin typeface="+mj-ea"/>
              </a:rPr>
              <a:t>프로젝트 세부 기능 및 동작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9550" y="800100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b="1" dirty="0"/>
              <a:t> 한계 없는 공유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5625" y="1504950"/>
            <a:ext cx="264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개인이 강사가 되어 </a:t>
            </a:r>
            <a:r>
              <a:rPr kumimoji="1" lang="ko-KR" altLang="en-US" sz="1050" dirty="0" err="1">
                <a:latin typeface="맑은 고딕" pitchFamily="50" charset="-127"/>
              </a:rPr>
              <a:t>교육컨텐츠</a:t>
            </a:r>
            <a:r>
              <a:rPr kumimoji="1" lang="ko-KR" altLang="en-US" sz="1050" dirty="0">
                <a:latin typeface="맑은 고딕" pitchFamily="50" charset="-127"/>
              </a:rPr>
              <a:t> 업로드</a:t>
            </a:r>
            <a:endParaRPr kumimoji="1" lang="en-US" altLang="ko-KR" sz="1050" dirty="0">
              <a:latin typeface="맑은 고딕" pitchFamily="50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맑은 고딕" pitchFamily="50" charset="-127"/>
              </a:rPr>
              <a:t> 강사가 페이지 개설 가능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545386" y="3584354"/>
            <a:ext cx="1322389" cy="1322389"/>
            <a:chOff x="2963861" y="2525486"/>
            <a:chExt cx="1695458" cy="1695458"/>
          </a:xfrm>
        </p:grpSpPr>
        <p:sp>
          <p:nvSpPr>
            <p:cNvPr id="31" name="타원 30"/>
            <p:cNvSpPr/>
            <p:nvPr/>
          </p:nvSpPr>
          <p:spPr>
            <a:xfrm>
              <a:off x="2963861" y="2525486"/>
              <a:ext cx="1695458" cy="1695458"/>
            </a:xfrm>
            <a:prstGeom prst="ellipse">
              <a:avLst/>
            </a:prstGeom>
            <a:noFill/>
            <a:ln w="15875">
              <a:solidFill>
                <a:srgbClr val="BDC8D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1965" y="3742976"/>
              <a:ext cx="161925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50" dirty="0"/>
                <a:t>수강생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5300" y="2771540"/>
              <a:ext cx="1033592" cy="854436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858836" y="3476625"/>
            <a:ext cx="1268194" cy="1268194"/>
            <a:chOff x="2963861" y="2525486"/>
            <a:chExt cx="1695458" cy="1695458"/>
          </a:xfrm>
        </p:grpSpPr>
        <p:sp>
          <p:nvSpPr>
            <p:cNvPr id="36" name="타원 35"/>
            <p:cNvSpPr/>
            <p:nvPr/>
          </p:nvSpPr>
          <p:spPr>
            <a:xfrm>
              <a:off x="2963861" y="2525486"/>
              <a:ext cx="1695458" cy="1695458"/>
            </a:xfrm>
            <a:prstGeom prst="ellipse">
              <a:avLst/>
            </a:prstGeom>
            <a:noFill/>
            <a:ln w="15875">
              <a:solidFill>
                <a:srgbClr val="BDC8D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01966" y="3742976"/>
              <a:ext cx="161925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50" dirty="0"/>
                <a:t>강사</a:t>
              </a: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/>
          <a:srcRect b="50095"/>
          <a:stretch>
            <a:fillRect/>
          </a:stretch>
        </p:blipFill>
        <p:spPr>
          <a:xfrm>
            <a:off x="1168491" y="3842425"/>
            <a:ext cx="679359" cy="443824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2166241" y="3944438"/>
            <a:ext cx="835716" cy="503742"/>
            <a:chOff x="2213557" y="2179678"/>
            <a:chExt cx="835716" cy="503742"/>
          </a:xfrm>
        </p:grpSpPr>
        <p:sp>
          <p:nvSpPr>
            <p:cNvPr id="46" name="AutoShape 39"/>
            <p:cNvSpPr>
              <a:spLocks noChangeArrowheads="1"/>
            </p:cNvSpPr>
            <p:nvPr/>
          </p:nvSpPr>
          <p:spPr bwMode="auto">
            <a:xfrm rot="5400000" flipV="1">
              <a:off x="2528357" y="2260514"/>
              <a:ext cx="244976" cy="600835"/>
            </a:xfrm>
            <a:prstGeom prst="downArrow">
              <a:avLst>
                <a:gd name="adj1" fmla="val 41676"/>
                <a:gd name="adj2" fmla="val 6784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endParaRPr lang="ko-KR" altLang="en-US" sz="2328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 Box 40"/>
            <p:cNvSpPr txBox="1">
              <a:spLocks noChangeArrowheads="1"/>
            </p:cNvSpPr>
            <p:nvPr/>
          </p:nvSpPr>
          <p:spPr bwMode="auto">
            <a:xfrm>
              <a:off x="2213557" y="2179678"/>
              <a:ext cx="835716" cy="2674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2029" tIns="41014" rIns="82029" bIns="41014">
              <a:spAutoFit/>
            </a:bodyPr>
            <a:lstStyle>
              <a:lvl1pPr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>
                <a:defRPr/>
              </a:pPr>
              <a:r>
                <a:rPr kumimoji="0"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제공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670986" y="3944438"/>
            <a:ext cx="627326" cy="503742"/>
            <a:chOff x="2317752" y="2179678"/>
            <a:chExt cx="627326" cy="503742"/>
          </a:xfrm>
        </p:grpSpPr>
        <p:sp>
          <p:nvSpPr>
            <p:cNvPr id="49" name="AutoShape 39"/>
            <p:cNvSpPr>
              <a:spLocks noChangeArrowheads="1"/>
            </p:cNvSpPr>
            <p:nvPr/>
          </p:nvSpPr>
          <p:spPr bwMode="auto">
            <a:xfrm rot="16200000" flipV="1">
              <a:off x="2499782" y="2260514"/>
              <a:ext cx="244976" cy="600835"/>
            </a:xfrm>
            <a:prstGeom prst="downArrow">
              <a:avLst>
                <a:gd name="adj1" fmla="val 41676"/>
                <a:gd name="adj2" fmla="val 6784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endParaRPr lang="ko-KR" altLang="en-US" sz="2328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 Box 40"/>
            <p:cNvSpPr txBox="1">
              <a:spLocks noChangeArrowheads="1"/>
            </p:cNvSpPr>
            <p:nvPr/>
          </p:nvSpPr>
          <p:spPr bwMode="auto">
            <a:xfrm>
              <a:off x="2317752" y="2179678"/>
              <a:ext cx="627326" cy="2674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2029" tIns="41014" rIns="82029" bIns="41014">
              <a:spAutoFit/>
            </a:bodyPr>
            <a:lstStyle>
              <a:lvl1pPr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>
                <a:defRPr/>
              </a:pPr>
              <a:r>
                <a:rPr kumimoji="0"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수강료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258251" y="1543050"/>
            <a:ext cx="32858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맑은 고딕" pitchFamily="50" charset="-127"/>
              </a:rPr>
              <a:t> 학생은 강의에 대한 수강료 지급</a:t>
            </a:r>
            <a:endParaRPr kumimoji="1" lang="en-US" altLang="ko-KR" sz="1050" dirty="0">
              <a:latin typeface="맑은 고딕" pitchFamily="50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맑은 고딕" pitchFamily="50" charset="-127"/>
              </a:rPr>
              <a:t> 강사가 올린 페이지나 </a:t>
            </a:r>
            <a:r>
              <a:rPr kumimoji="1" lang="en-US" altLang="ko-KR" sz="1050" dirty="0">
                <a:latin typeface="맑은 고딕" pitchFamily="50" charset="-127"/>
              </a:rPr>
              <a:t>A.I</a:t>
            </a:r>
            <a:r>
              <a:rPr kumimoji="1" lang="ko-KR" altLang="en-US" sz="1050" dirty="0">
                <a:latin typeface="맑은 고딕" pitchFamily="50" charset="-127"/>
              </a:rPr>
              <a:t>가 추천하는 강의를 검색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43625" y="5943600"/>
            <a:ext cx="2638425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맑은 고딕" pitchFamily="50" charset="-127"/>
              </a:rPr>
              <a:t> 회사는 수수료</a:t>
            </a:r>
            <a:r>
              <a:rPr kumimoji="1" lang="en-US" altLang="ko-KR" sz="1050" dirty="0">
                <a:latin typeface="맑은 고딕" pitchFamily="50" charset="-127"/>
              </a:rPr>
              <a:t>, </a:t>
            </a:r>
            <a:r>
              <a:rPr kumimoji="1" lang="ko-KR" altLang="en-US" sz="1050" dirty="0">
                <a:latin typeface="맑은 고딕" pitchFamily="50" charset="-127"/>
              </a:rPr>
              <a:t>광고 수익 취득</a:t>
            </a:r>
            <a:endParaRPr kumimoji="1" lang="en-US" altLang="ko-KR" sz="1050" dirty="0">
              <a:latin typeface="맑은 고딕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스튜디오 임대 및 영상 편집용역 제공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cxnSp>
        <p:nvCxnSpPr>
          <p:cNvPr id="55" name="꺾인 연결선 54"/>
          <p:cNvCxnSpPr/>
          <p:nvPr/>
        </p:nvCxnSpPr>
        <p:spPr>
          <a:xfrm rot="16200000" flipV="1">
            <a:off x="1338264" y="2681287"/>
            <a:ext cx="1704977" cy="762004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꺾인 연결선 64"/>
          <p:cNvCxnSpPr/>
          <p:nvPr/>
        </p:nvCxnSpPr>
        <p:spPr>
          <a:xfrm rot="5400000" flipH="1" flipV="1">
            <a:off x="6681790" y="2557465"/>
            <a:ext cx="1666878" cy="99059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1" name="그룹 70"/>
          <p:cNvGrpSpPr/>
          <p:nvPr/>
        </p:nvGrpSpPr>
        <p:grpSpPr>
          <a:xfrm>
            <a:off x="4259260" y="5441730"/>
            <a:ext cx="1265239" cy="1265239"/>
            <a:chOff x="2963861" y="2525486"/>
            <a:chExt cx="1695458" cy="1695458"/>
          </a:xfrm>
        </p:grpSpPr>
        <p:sp>
          <p:nvSpPr>
            <p:cNvPr id="72" name="타원 71"/>
            <p:cNvSpPr/>
            <p:nvPr/>
          </p:nvSpPr>
          <p:spPr>
            <a:xfrm>
              <a:off x="2963861" y="2525486"/>
              <a:ext cx="1695458" cy="1695458"/>
            </a:xfrm>
            <a:prstGeom prst="ellipse">
              <a:avLst/>
            </a:prstGeom>
            <a:noFill/>
            <a:ln w="15875">
              <a:solidFill>
                <a:srgbClr val="BDC8D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01966" y="3696315"/>
              <a:ext cx="1619250" cy="3703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50" dirty="0"/>
                <a:t>수수료</a:t>
              </a:r>
            </a:p>
          </p:txBody>
        </p:sp>
      </p:grpSp>
      <p:cxnSp>
        <p:nvCxnSpPr>
          <p:cNvPr id="74" name="꺾인 연결선 73"/>
          <p:cNvCxnSpPr/>
          <p:nvPr/>
        </p:nvCxnSpPr>
        <p:spPr>
          <a:xfrm flipV="1">
            <a:off x="5486540" y="6124575"/>
            <a:ext cx="580885" cy="36716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7346" name="Picture 2" descr="F:\사업계획서real\이미지\돈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33900" y="5700182"/>
            <a:ext cx="742950" cy="6053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3194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3. </a:t>
            </a:r>
            <a:r>
              <a:rPr lang="ko-KR" altLang="en-US" spc="-150" dirty="0">
                <a:latin typeface="+mj-ea"/>
              </a:rPr>
              <a:t>프로젝트 세부 기능 및 동작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9550" y="800100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b="1" dirty="0"/>
              <a:t> 안전한 공유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2552407" y="1730230"/>
            <a:ext cx="4353219" cy="4562476"/>
            <a:chOff x="-419394" y="470263"/>
            <a:chExt cx="6300235" cy="6548846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495" y="787485"/>
              <a:ext cx="3720346" cy="5809996"/>
            </a:xfrm>
            <a:prstGeom prst="rect">
              <a:avLst/>
            </a:prstGeom>
          </p:spPr>
        </p:pic>
        <p:pic>
          <p:nvPicPr>
            <p:cNvPr id="115" name="_x553949912" descr="EMB000028a8072e"/>
            <p:cNvPicPr>
              <a:picLocks noChangeAspect="1" noChangeArrowheads="1"/>
            </p:cNvPicPr>
            <p:nvPr/>
          </p:nvPicPr>
          <p:blipFill>
            <a:blip r:embed="rId4" cstate="print"/>
            <a:srcRect l="33850" t="1077" r="33289"/>
            <a:stretch>
              <a:fillRect/>
            </a:stretch>
          </p:blipFill>
          <p:spPr bwMode="auto">
            <a:xfrm>
              <a:off x="3028950" y="2047875"/>
              <a:ext cx="2038350" cy="3467100"/>
            </a:xfrm>
            <a:prstGeom prst="rect">
              <a:avLst/>
            </a:prstGeom>
            <a:noFill/>
          </p:spPr>
        </p:pic>
        <p:sp>
          <p:nvSpPr>
            <p:cNvPr id="116" name="직사각형 115"/>
            <p:cNvSpPr/>
            <p:nvPr/>
          </p:nvSpPr>
          <p:spPr>
            <a:xfrm>
              <a:off x="2938625" y="1558834"/>
              <a:ext cx="437108" cy="4371703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alpha val="30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 err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9394" y="470263"/>
              <a:ext cx="4292147" cy="6548846"/>
            </a:xfrm>
            <a:prstGeom prst="rect">
              <a:avLst/>
            </a:prstGeom>
          </p:spPr>
        </p:pic>
        <p:pic>
          <p:nvPicPr>
            <p:cNvPr id="118" name="_x475079944" descr="EMB000028a8072c"/>
            <p:cNvPicPr>
              <a:picLocks noChangeAspect="1" noChangeArrowheads="1"/>
            </p:cNvPicPr>
            <p:nvPr/>
          </p:nvPicPr>
          <p:blipFill>
            <a:blip r:embed="rId4" cstate="print"/>
            <a:srcRect l="399" t="1328" r="66837"/>
            <a:stretch>
              <a:fillRect/>
            </a:stretch>
          </p:blipFill>
          <p:spPr bwMode="auto">
            <a:xfrm>
              <a:off x="509550" y="1877661"/>
              <a:ext cx="2415133" cy="3922846"/>
            </a:xfrm>
            <a:prstGeom prst="rect">
              <a:avLst/>
            </a:prstGeom>
            <a:noFill/>
          </p:spPr>
        </p:pic>
      </p:grpSp>
      <p:grpSp>
        <p:nvGrpSpPr>
          <p:cNvPr id="127" name="그룹 126"/>
          <p:cNvGrpSpPr/>
          <p:nvPr/>
        </p:nvGrpSpPr>
        <p:grpSpPr>
          <a:xfrm>
            <a:off x="6408812" y="2661295"/>
            <a:ext cx="2016224" cy="3672408"/>
            <a:chOff x="6608837" y="1632595"/>
            <a:chExt cx="2016224" cy="3672408"/>
          </a:xfrm>
        </p:grpSpPr>
        <p:sp>
          <p:nvSpPr>
            <p:cNvPr id="92" name="타원 91"/>
            <p:cNvSpPr/>
            <p:nvPr/>
          </p:nvSpPr>
          <p:spPr>
            <a:xfrm>
              <a:off x="7760965" y="1632595"/>
              <a:ext cx="864096" cy="8640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학생</a:t>
              </a:r>
            </a:p>
          </p:txBody>
        </p:sp>
        <p:sp>
          <p:nvSpPr>
            <p:cNvPr id="93" name="타원 92"/>
            <p:cNvSpPr/>
            <p:nvPr/>
          </p:nvSpPr>
          <p:spPr>
            <a:xfrm>
              <a:off x="7760965" y="2568699"/>
              <a:ext cx="864096" cy="8640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학생</a:t>
              </a:r>
            </a:p>
          </p:txBody>
        </p:sp>
        <p:sp>
          <p:nvSpPr>
            <p:cNvPr id="94" name="타원 93"/>
            <p:cNvSpPr/>
            <p:nvPr/>
          </p:nvSpPr>
          <p:spPr>
            <a:xfrm>
              <a:off x="7760965" y="3504803"/>
              <a:ext cx="864096" cy="8640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학생</a:t>
              </a:r>
            </a:p>
          </p:txBody>
        </p:sp>
        <p:sp>
          <p:nvSpPr>
            <p:cNvPr id="95" name="타원 94"/>
            <p:cNvSpPr/>
            <p:nvPr/>
          </p:nvSpPr>
          <p:spPr>
            <a:xfrm>
              <a:off x="7760965" y="4440907"/>
              <a:ext cx="864096" cy="8640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학생</a:t>
              </a:r>
            </a:p>
          </p:txBody>
        </p:sp>
        <p:cxnSp>
          <p:nvCxnSpPr>
            <p:cNvPr id="96" name="꺾인 연결선 95"/>
            <p:cNvCxnSpPr>
              <a:endCxn id="92" idx="2"/>
            </p:cNvCxnSpPr>
            <p:nvPr/>
          </p:nvCxnSpPr>
          <p:spPr>
            <a:xfrm flipV="1">
              <a:off x="6608837" y="2064643"/>
              <a:ext cx="1152128" cy="1404156"/>
            </a:xfrm>
            <a:prstGeom prst="bentConnector3">
              <a:avLst>
                <a:gd name="adj1" fmla="val 69666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96"/>
            <p:cNvCxnSpPr>
              <a:endCxn id="95" idx="2"/>
            </p:cNvCxnSpPr>
            <p:nvPr/>
          </p:nvCxnSpPr>
          <p:spPr>
            <a:xfrm>
              <a:off x="6608837" y="3468799"/>
              <a:ext cx="1152128" cy="1404156"/>
            </a:xfrm>
            <a:prstGeom prst="bentConnector3">
              <a:avLst>
                <a:gd name="adj1" fmla="val 69666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꺾인 연결선 97"/>
            <p:cNvCxnSpPr>
              <a:endCxn id="93" idx="2"/>
            </p:cNvCxnSpPr>
            <p:nvPr/>
          </p:nvCxnSpPr>
          <p:spPr>
            <a:xfrm flipV="1">
              <a:off x="6968877" y="3000747"/>
              <a:ext cx="792088" cy="468052"/>
            </a:xfrm>
            <a:prstGeom prst="bentConnector3">
              <a:avLst>
                <a:gd name="adj1" fmla="val 55109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98"/>
            <p:cNvCxnSpPr>
              <a:endCxn id="94" idx="2"/>
            </p:cNvCxnSpPr>
            <p:nvPr/>
          </p:nvCxnSpPr>
          <p:spPr>
            <a:xfrm>
              <a:off x="6968877" y="3468799"/>
              <a:ext cx="792088" cy="468052"/>
            </a:xfrm>
            <a:prstGeom prst="bentConnector3">
              <a:avLst>
                <a:gd name="adj1" fmla="val 55108"/>
              </a:avLst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6752853" y="3144763"/>
              <a:ext cx="64807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rgbClr val="0070C0"/>
                  </a:solidFill>
                  <a:latin typeface="+mn-ea"/>
                </a:rPr>
                <a:t>모집</a:t>
              </a: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>
              <a:off x="7472933" y="2064643"/>
              <a:ext cx="360040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>
              <a:off x="7472933" y="3000747"/>
              <a:ext cx="360040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/>
            <p:nvPr/>
          </p:nvCxnSpPr>
          <p:spPr>
            <a:xfrm>
              <a:off x="7472933" y="3936851"/>
              <a:ext cx="360040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>
              <a:off x="7472933" y="4872955"/>
              <a:ext cx="360040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2108347" y="4201613"/>
            <a:ext cx="989605" cy="503742"/>
            <a:chOff x="2136613" y="2179678"/>
            <a:chExt cx="989605" cy="503742"/>
          </a:xfrm>
        </p:grpSpPr>
        <p:sp>
          <p:nvSpPr>
            <p:cNvPr id="120" name="AutoShape 39"/>
            <p:cNvSpPr>
              <a:spLocks noChangeArrowheads="1"/>
            </p:cNvSpPr>
            <p:nvPr/>
          </p:nvSpPr>
          <p:spPr bwMode="auto">
            <a:xfrm rot="5400000" flipV="1">
              <a:off x="2528357" y="2260514"/>
              <a:ext cx="244976" cy="600835"/>
            </a:xfrm>
            <a:prstGeom prst="downArrow">
              <a:avLst>
                <a:gd name="adj1" fmla="val 41676"/>
                <a:gd name="adj2" fmla="val 67843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endParaRPr lang="ko-KR" altLang="en-US" sz="2328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Text Box 40"/>
            <p:cNvSpPr txBox="1">
              <a:spLocks noChangeArrowheads="1"/>
            </p:cNvSpPr>
            <p:nvPr/>
          </p:nvSpPr>
          <p:spPr bwMode="auto">
            <a:xfrm>
              <a:off x="2136613" y="2179678"/>
              <a:ext cx="989605" cy="2674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2029" tIns="41014" rIns="82029" bIns="41014">
              <a:spAutoFit/>
            </a:bodyPr>
            <a:lstStyle>
              <a:lvl1pPr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35025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35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>
                <a:defRPr/>
              </a:pPr>
              <a:r>
                <a:rPr kumimoji="0" lang="ko-KR" altLang="en-US" sz="1200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 </a:t>
              </a:r>
              <a:r>
                <a:rPr kumimoji="0" lang="ko-KR" altLang="en-US" sz="1200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컨텐츠</a:t>
              </a:r>
              <a:endParaRPr kumimoji="0"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858836" y="3743325"/>
            <a:ext cx="1268194" cy="1268194"/>
            <a:chOff x="2963861" y="2525486"/>
            <a:chExt cx="1695458" cy="1695458"/>
          </a:xfrm>
        </p:grpSpPr>
        <p:sp>
          <p:nvSpPr>
            <p:cNvPr id="124" name="타원 123"/>
            <p:cNvSpPr/>
            <p:nvPr/>
          </p:nvSpPr>
          <p:spPr>
            <a:xfrm>
              <a:off x="2963861" y="2525486"/>
              <a:ext cx="1695458" cy="1695458"/>
            </a:xfrm>
            <a:prstGeom prst="ellipse">
              <a:avLst/>
            </a:prstGeom>
            <a:noFill/>
            <a:ln w="15875">
              <a:solidFill>
                <a:srgbClr val="BDC8D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001966" y="3742976"/>
              <a:ext cx="161925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50" dirty="0"/>
                <a:t>강사</a:t>
              </a:r>
            </a:p>
          </p:txBody>
        </p:sp>
      </p:grpSp>
      <p:pic>
        <p:nvPicPr>
          <p:cNvPr id="126" name="그림 125"/>
          <p:cNvPicPr>
            <a:picLocks noChangeAspect="1"/>
          </p:cNvPicPr>
          <p:nvPr/>
        </p:nvPicPr>
        <p:blipFill>
          <a:blip r:embed="rId5" cstate="print"/>
          <a:srcRect b="50095"/>
          <a:stretch>
            <a:fillRect/>
          </a:stretch>
        </p:blipFill>
        <p:spPr>
          <a:xfrm>
            <a:off x="1168491" y="4109125"/>
            <a:ext cx="679359" cy="443824"/>
          </a:xfrm>
          <a:prstGeom prst="rect">
            <a:avLst/>
          </a:prstGeom>
        </p:spPr>
      </p:pic>
      <p:sp>
        <p:nvSpPr>
          <p:cNvPr id="131" name="직사각형 130"/>
          <p:cNvSpPr/>
          <p:nvPr/>
        </p:nvSpPr>
        <p:spPr>
          <a:xfrm>
            <a:off x="3248025" y="4676775"/>
            <a:ext cx="1590675" cy="44767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 err="1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5" name="Picture 2" descr="F:\사업계획서real\이미지\돈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0275" y="3538007"/>
            <a:ext cx="742950" cy="605367"/>
          </a:xfrm>
          <a:prstGeom prst="rect">
            <a:avLst/>
          </a:prstGeom>
          <a:noFill/>
        </p:spPr>
      </p:pic>
      <p:sp>
        <p:nvSpPr>
          <p:cNvPr id="136" name="Text Box 40"/>
          <p:cNvSpPr txBox="1">
            <a:spLocks noChangeArrowheads="1"/>
          </p:cNvSpPr>
          <p:nvPr/>
        </p:nvSpPr>
        <p:spPr bwMode="auto">
          <a:xfrm>
            <a:off x="1958691" y="3039563"/>
            <a:ext cx="1079372" cy="452161"/>
          </a:xfrm>
          <a:prstGeom prst="rect">
            <a:avLst/>
          </a:prstGeom>
          <a:noFill/>
          <a:ln>
            <a:noFill/>
          </a:ln>
        </p:spPr>
        <p:txBody>
          <a:bodyPr wrap="none" lIns="82029" tIns="41014" rIns="82029" bIns="41014">
            <a:spAutoFit/>
          </a:bodyPr>
          <a:lstStyle>
            <a:lvl1pPr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defRPr/>
            </a:pP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강사가 </a:t>
            </a:r>
            <a:endParaRPr kumimoji="0" lang="en-US" altLang="ko-KR" sz="12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kumimoji="0"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</a:t>
            </a:r>
            <a:r>
              <a:rPr kumimoji="0" lang="ko-KR" altLang="en-US" sz="1200" b="1" kern="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책정시</a:t>
            </a:r>
            <a:endParaRPr kumimoji="0" lang="ko-KR" altLang="en-US" sz="1200" b="1" kern="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 Box 40"/>
          <p:cNvSpPr txBox="1">
            <a:spLocks noChangeArrowheads="1"/>
          </p:cNvSpPr>
          <p:nvPr/>
        </p:nvSpPr>
        <p:spPr bwMode="auto">
          <a:xfrm>
            <a:off x="7179299" y="2782388"/>
            <a:ext cx="563205" cy="267495"/>
          </a:xfrm>
          <a:prstGeom prst="rect">
            <a:avLst/>
          </a:prstGeom>
          <a:noFill/>
          <a:ln>
            <a:noFill/>
          </a:ln>
        </p:spPr>
        <p:txBody>
          <a:bodyPr wrap="none" lIns="82029" tIns="41014" rIns="82029" bIns="41014">
            <a:spAutoFit/>
          </a:bodyPr>
          <a:lstStyle>
            <a:lvl1pPr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defRPr/>
            </a:pPr>
            <a:r>
              <a:rPr kumimoji="0"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38" name="Text Box 40"/>
          <p:cNvSpPr txBox="1">
            <a:spLocks noChangeArrowheads="1"/>
          </p:cNvSpPr>
          <p:nvPr/>
        </p:nvSpPr>
        <p:spPr bwMode="auto">
          <a:xfrm>
            <a:off x="7179299" y="3687263"/>
            <a:ext cx="563205" cy="267495"/>
          </a:xfrm>
          <a:prstGeom prst="rect">
            <a:avLst/>
          </a:prstGeom>
          <a:noFill/>
          <a:ln>
            <a:noFill/>
          </a:ln>
        </p:spPr>
        <p:txBody>
          <a:bodyPr wrap="none" lIns="82029" tIns="41014" rIns="82029" bIns="41014">
            <a:spAutoFit/>
          </a:bodyPr>
          <a:lstStyle>
            <a:lvl1pPr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defRPr/>
            </a:pPr>
            <a:r>
              <a:rPr kumimoji="0"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39" name="Text Box 40"/>
          <p:cNvSpPr txBox="1">
            <a:spLocks noChangeArrowheads="1"/>
          </p:cNvSpPr>
          <p:nvPr/>
        </p:nvSpPr>
        <p:spPr bwMode="auto">
          <a:xfrm>
            <a:off x="7198349" y="4639763"/>
            <a:ext cx="563205" cy="267495"/>
          </a:xfrm>
          <a:prstGeom prst="rect">
            <a:avLst/>
          </a:prstGeom>
          <a:noFill/>
          <a:ln>
            <a:noFill/>
          </a:ln>
        </p:spPr>
        <p:txBody>
          <a:bodyPr wrap="none" lIns="82029" tIns="41014" rIns="82029" bIns="41014">
            <a:spAutoFit/>
          </a:bodyPr>
          <a:lstStyle>
            <a:lvl1pPr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defRPr/>
            </a:pPr>
            <a:r>
              <a:rPr kumimoji="0"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40" name="Text Box 40"/>
          <p:cNvSpPr txBox="1">
            <a:spLocks noChangeArrowheads="1"/>
          </p:cNvSpPr>
          <p:nvPr/>
        </p:nvSpPr>
        <p:spPr bwMode="auto">
          <a:xfrm>
            <a:off x="7198349" y="5582738"/>
            <a:ext cx="563205" cy="267495"/>
          </a:xfrm>
          <a:prstGeom prst="rect">
            <a:avLst/>
          </a:prstGeom>
          <a:noFill/>
          <a:ln>
            <a:noFill/>
          </a:ln>
        </p:spPr>
        <p:txBody>
          <a:bodyPr wrap="none" lIns="82029" tIns="41014" rIns="82029" bIns="41014">
            <a:spAutoFit/>
          </a:bodyPr>
          <a:lstStyle>
            <a:lvl1pPr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defRPr/>
            </a:pPr>
            <a:r>
              <a:rPr kumimoji="0"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141" name="Text Box 40"/>
          <p:cNvSpPr txBox="1">
            <a:spLocks noChangeArrowheads="1"/>
          </p:cNvSpPr>
          <p:nvPr/>
        </p:nvSpPr>
        <p:spPr bwMode="auto">
          <a:xfrm>
            <a:off x="6760903" y="2163263"/>
            <a:ext cx="1895301" cy="267495"/>
          </a:xfrm>
          <a:prstGeom prst="rect">
            <a:avLst/>
          </a:prstGeom>
          <a:noFill/>
          <a:ln>
            <a:noFill/>
          </a:ln>
        </p:spPr>
        <p:txBody>
          <a:bodyPr wrap="none" lIns="82029" tIns="41014" rIns="82029" bIns="41014">
            <a:spAutoFit/>
          </a:bodyPr>
          <a:lstStyle>
            <a:lvl1pPr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502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defRPr/>
            </a:pP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</a:t>
            </a:r>
            <a:r>
              <a:rPr kumimoji="0"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</a:t>
            </a:r>
            <a:r>
              <a:rPr kumimoji="0"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 </a:t>
            </a:r>
            <a:r>
              <a:rPr kumimoji="0"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인당 </a:t>
            </a:r>
            <a:r>
              <a:rPr kumimoji="0" lang="en-US" altLang="ko-KR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705413" y="1484595"/>
            <a:ext cx="2161987" cy="673945"/>
          </a:xfrm>
          <a:prstGeom prst="roundRect">
            <a:avLst/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 rtl="0" latinLnBrk="1" hangingPunct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학생이 모이면 모일수록 더 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rtl="0" latinLnBrk="1" hangingPunct="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저렴해지는 구조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3194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3. </a:t>
            </a:r>
            <a:r>
              <a:rPr lang="ko-KR" altLang="en-US" spc="-150" dirty="0">
                <a:latin typeface="+mj-ea"/>
              </a:rPr>
              <a:t>프로젝트 세부 기능 및 동작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9550" y="800100"/>
            <a:ext cx="2715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학생 모집</a:t>
            </a:r>
            <a:r>
              <a:rPr lang="ko-KR" altLang="en-US" sz="1400" b="1" dirty="0"/>
              <a:t>을 통한 수강료 인하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1181100" y="2124138"/>
            <a:ext cx="7685668" cy="725675"/>
            <a:chOff x="1181100" y="1628838"/>
            <a:chExt cx="7685668" cy="725675"/>
          </a:xfrm>
        </p:grpSpPr>
        <p:sp>
          <p:nvSpPr>
            <p:cNvPr id="101" name="직사각형 100"/>
            <p:cNvSpPr/>
            <p:nvPr/>
          </p:nvSpPr>
          <p:spPr>
            <a:xfrm>
              <a:off x="1181100" y="1716840"/>
              <a:ext cx="7324725" cy="5496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5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2" name="이등변 삼각형 101"/>
            <p:cNvSpPr/>
            <p:nvPr/>
          </p:nvSpPr>
          <p:spPr>
            <a:xfrm rot="5400000">
              <a:off x="8309171" y="1796916"/>
              <a:ext cx="725675" cy="389519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50">
                <a:solidFill>
                  <a:schemeClr val="tx1"/>
                </a:solidFill>
                <a:latin typeface="+mn-ea"/>
              </a:endParaRPr>
            </a:p>
          </p:txBody>
        </p:sp>
      </p:grpSp>
      <p:graphicFrame>
        <p:nvGraphicFramePr>
          <p:cNvPr id="107" name="표 106"/>
          <p:cNvGraphicFramePr>
            <a:graphicFrameLocks noGrp="1"/>
          </p:cNvGraphicFramePr>
          <p:nvPr/>
        </p:nvGraphicFramePr>
        <p:xfrm>
          <a:off x="1323975" y="1658350"/>
          <a:ext cx="2266950" cy="192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2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강사가 강의페이지 개설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B5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825">
                <a:tc>
                  <a:txBody>
                    <a:bodyPr/>
                    <a:lstStyle/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0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1000" dirty="0">
                          <a:latin typeface="+mn-ea"/>
                          <a:ea typeface="+mn-ea"/>
                        </a:rPr>
                        <a:t> 목표금액 설정</a:t>
                      </a: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0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1000" dirty="0">
                          <a:latin typeface="+mn-ea"/>
                          <a:ea typeface="+mn-ea"/>
                        </a:rPr>
                        <a:t>모집기간 설정</a:t>
                      </a: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ko-KR" altLang="en-US" sz="1000" dirty="0">
                          <a:latin typeface="+mn-ea"/>
                          <a:ea typeface="+mn-ea"/>
                        </a:rPr>
                        <a:t> 커리큘럼 및 강의소개 작성</a:t>
                      </a:r>
                      <a:endParaRPr kumimoji="1" lang="en-US" altLang="ko-KR" sz="1000" dirty="0">
                        <a:latin typeface="+mn-ea"/>
                        <a:ea typeface="+mn-ea"/>
                      </a:endParaRP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en-US" altLang="ko-KR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dirty="0">
                          <a:latin typeface="+mn-ea"/>
                          <a:ea typeface="+mn-ea"/>
                        </a:rPr>
                        <a:t>온라인일지 오프라인일지</a:t>
                      </a:r>
                      <a:r>
                        <a:rPr kumimoji="1" lang="ko-KR" altLang="en-US" sz="10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dirty="0">
                          <a:latin typeface="+mn-ea"/>
                          <a:ea typeface="+mn-ea"/>
                        </a:rPr>
                        <a:t>설정</a:t>
                      </a:r>
                      <a:endParaRPr kumimoji="1" lang="en-US" altLang="ko-KR" sz="1000" dirty="0">
                        <a:latin typeface="+mn-ea"/>
                        <a:ea typeface="+mn-ea"/>
                      </a:endParaRP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en-US" altLang="ko-KR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000" dirty="0">
                          <a:latin typeface="+mn-ea"/>
                          <a:ea typeface="+mn-ea"/>
                        </a:rPr>
                        <a:t>학생이 사람을 모아 강의 요청가능</a:t>
                      </a:r>
                    </a:p>
                  </a:txBody>
                  <a:tcPr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8" name="표 107"/>
          <p:cNvGraphicFramePr>
            <a:graphicFrameLocks noGrp="1"/>
          </p:cNvGraphicFramePr>
          <p:nvPr/>
        </p:nvGraphicFramePr>
        <p:xfrm>
          <a:off x="3735335" y="1658350"/>
          <a:ext cx="2246365" cy="192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67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모집기간 동안  학생 수 만큼 </a:t>
                      </a:r>
                      <a:endParaRPr lang="en-US" altLang="ko-KR" sz="11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인당 수강료 확정</a:t>
                      </a:r>
                      <a:endParaRPr lang="en-US" altLang="ko-KR" sz="11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350">
                <a:tc>
                  <a:txBody>
                    <a:bodyPr/>
                    <a:lstStyle/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en-US" altLang="ko-KR" sz="1000" dirty="0">
                          <a:latin typeface="맑은 고딕" pitchFamily="50" charset="-127"/>
                        </a:rPr>
                        <a:t> 200</a:t>
                      </a:r>
                      <a:r>
                        <a:rPr kumimoji="1" lang="ko-KR" altLang="en-US" sz="1000" dirty="0">
                          <a:latin typeface="맑은 고딕" pitchFamily="50" charset="-127"/>
                        </a:rPr>
                        <a:t>만원</a:t>
                      </a:r>
                      <a:r>
                        <a:rPr kumimoji="1" lang="ko-KR" altLang="en-US" sz="1000" baseline="0" dirty="0">
                          <a:latin typeface="맑은 고딕" pitchFamily="50" charset="-127"/>
                        </a:rPr>
                        <a:t> 설정 시 </a:t>
                      </a:r>
                      <a:r>
                        <a:rPr kumimoji="1" lang="en-US" altLang="ko-KR" sz="1000" baseline="0" dirty="0">
                          <a:latin typeface="맑은 고딕" pitchFamily="50" charset="-127"/>
                        </a:rPr>
                        <a:t>200</a:t>
                      </a:r>
                      <a:r>
                        <a:rPr kumimoji="1" lang="ko-KR" altLang="en-US" sz="1000" baseline="0" dirty="0">
                          <a:latin typeface="맑은 고딕" pitchFamily="50" charset="-127"/>
                        </a:rPr>
                        <a:t>명이</a:t>
                      </a:r>
                      <a:r>
                        <a:rPr kumimoji="1" lang="en-US" altLang="ko-KR" sz="1000" baseline="0" dirty="0">
                          <a:latin typeface="맑은 고딕" pitchFamily="50" charset="-127"/>
                        </a:rPr>
                        <a:t> </a:t>
                      </a:r>
                      <a:r>
                        <a:rPr kumimoji="1" lang="ko-KR" altLang="en-US" sz="1000" baseline="0" dirty="0">
                          <a:latin typeface="맑은 고딕" pitchFamily="50" charset="-127"/>
                        </a:rPr>
                        <a:t>모이면 </a:t>
                      </a:r>
                      <a:endParaRPr kumimoji="1" lang="en-US" altLang="ko-KR" sz="1000" baseline="0" dirty="0">
                        <a:latin typeface="맑은 고딕" pitchFamily="50" charset="-127"/>
                      </a:endParaRP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1000" baseline="0" dirty="0">
                          <a:latin typeface="맑은 고딕" pitchFamily="50" charset="-127"/>
                        </a:rPr>
                        <a:t>   1</a:t>
                      </a:r>
                      <a:r>
                        <a:rPr kumimoji="1" lang="ko-KR" altLang="en-US" sz="1000" baseline="0" dirty="0">
                          <a:latin typeface="맑은 고딕" pitchFamily="50" charset="-127"/>
                        </a:rPr>
                        <a:t>인당 </a:t>
                      </a:r>
                      <a:r>
                        <a:rPr kumimoji="1" lang="en-US" altLang="ko-KR" sz="1000" baseline="0" dirty="0">
                          <a:latin typeface="맑은 고딕" pitchFamily="50" charset="-127"/>
                        </a:rPr>
                        <a:t>1</a:t>
                      </a:r>
                      <a:r>
                        <a:rPr kumimoji="1" lang="ko-KR" altLang="en-US" sz="1000" baseline="0" dirty="0">
                          <a:latin typeface="맑은 고딕" pitchFamily="50" charset="-127"/>
                        </a:rPr>
                        <a:t>만원</a:t>
                      </a:r>
                      <a:endParaRPr kumimoji="1" lang="ko-KR" altLang="en-US" sz="1000" dirty="0">
                        <a:latin typeface="맑은 고딕" pitchFamily="50" charset="-127"/>
                      </a:endParaRP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ko-KR" altLang="en-US" sz="1000" dirty="0">
                          <a:latin typeface="맑은 고딕" pitchFamily="50" charset="-127"/>
                        </a:rPr>
                        <a:t> 학생이 모인 만큼 저렴해지기 </a:t>
                      </a:r>
                      <a:endParaRPr kumimoji="1" lang="en-US" altLang="ko-KR" sz="1000" dirty="0">
                        <a:latin typeface="맑은 고딕" pitchFamily="50" charset="-127"/>
                      </a:endParaRP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1000" dirty="0">
                          <a:latin typeface="맑은 고딕" pitchFamily="50" charset="-127"/>
                        </a:rPr>
                        <a:t>   </a:t>
                      </a:r>
                      <a:r>
                        <a:rPr kumimoji="1" lang="ko-KR" altLang="en-US" sz="1000" dirty="0">
                          <a:latin typeface="맑은 고딕" pitchFamily="50" charset="-127"/>
                        </a:rPr>
                        <a:t>때문에 자발적으로 학생들이 광고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</a:pPr>
                      <a:endParaRPr kumimoji="1" lang="ko-KR" altLang="en-US" sz="1100" kern="1200" dirty="0">
                        <a:solidFill>
                          <a:schemeClr val="dk1"/>
                        </a:solidFill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9" name="표 108"/>
          <p:cNvGraphicFramePr>
            <a:graphicFrameLocks noGrp="1"/>
          </p:cNvGraphicFramePr>
          <p:nvPr/>
        </p:nvGraphicFramePr>
        <p:xfrm>
          <a:off x="6124575" y="1658350"/>
          <a:ext cx="2190750" cy="19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89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수강료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4A2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060">
                <a:tc>
                  <a:txBody>
                    <a:bodyPr/>
                    <a:lstStyle/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kumimoji="1" lang="ko-KR" altLang="en-US" sz="1000" dirty="0">
                          <a:latin typeface="맑은 고딕" pitchFamily="50" charset="-127"/>
                        </a:rPr>
                        <a:t> 회사는 강의 시작 전 학생들의 </a:t>
                      </a:r>
                      <a:endParaRPr kumimoji="1" lang="en-US" altLang="ko-KR" sz="1000" dirty="0">
                        <a:latin typeface="맑은 고딕" pitchFamily="50" charset="-127"/>
                      </a:endParaRP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1000" dirty="0">
                          <a:latin typeface="맑은 고딕" pitchFamily="50" charset="-127"/>
                        </a:rPr>
                        <a:t>  </a:t>
                      </a:r>
                      <a:r>
                        <a:rPr kumimoji="1" lang="ko-KR" altLang="en-US" sz="1000" dirty="0">
                          <a:latin typeface="맑은 고딕" pitchFamily="50" charset="-127"/>
                        </a:rPr>
                        <a:t>수강료를 증거금으로 보관하고 </a:t>
                      </a:r>
                      <a:endParaRPr kumimoji="1" lang="en-US" altLang="ko-KR" sz="1000" dirty="0">
                        <a:latin typeface="맑은 고딕" pitchFamily="50" charset="-127"/>
                      </a:endParaRP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1000" dirty="0">
                          <a:latin typeface="맑은 고딕" pitchFamily="50" charset="-127"/>
                        </a:rPr>
                        <a:t>  </a:t>
                      </a:r>
                      <a:r>
                        <a:rPr kumimoji="1" lang="ko-KR" altLang="en-US" sz="1000" dirty="0">
                          <a:latin typeface="맑은 고딕" pitchFamily="50" charset="-127"/>
                        </a:rPr>
                        <a:t>강의가 시작되면</a:t>
                      </a:r>
                      <a:r>
                        <a:rPr kumimoji="1" lang="ko-KR" altLang="en-US" sz="1000" baseline="0" dirty="0">
                          <a:latin typeface="맑은 고딕" pitchFamily="50" charset="-127"/>
                        </a:rPr>
                        <a:t> 회사는 수강료를 </a:t>
                      </a:r>
                      <a:endParaRPr kumimoji="1" lang="en-US" altLang="ko-KR" sz="1000" baseline="0" dirty="0">
                        <a:latin typeface="맑은 고딕" pitchFamily="50" charset="-127"/>
                      </a:endParaRPr>
                    </a:p>
                    <a:p>
                      <a:pPr lvl="0" fontAlgn="base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1000" baseline="0" dirty="0">
                          <a:latin typeface="맑은 고딕" pitchFamily="50" charset="-127"/>
                        </a:rPr>
                        <a:t>  </a:t>
                      </a:r>
                      <a:r>
                        <a:rPr kumimoji="1" lang="ko-KR" altLang="en-US" sz="1000" baseline="0" dirty="0">
                          <a:latin typeface="맑은 고딕" pitchFamily="50" charset="-127"/>
                        </a:rPr>
                        <a:t>강사에게 지불 함</a:t>
                      </a:r>
                      <a:endParaRPr lang="ko-KR" altLang="en-US" sz="11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D8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" name="직사각형 118"/>
          <p:cNvSpPr/>
          <p:nvPr/>
        </p:nvSpPr>
        <p:spPr>
          <a:xfrm>
            <a:off x="187834" y="1447487"/>
            <a:ext cx="9537190" cy="2343463"/>
          </a:xfrm>
          <a:prstGeom prst="rect">
            <a:avLst/>
          </a:prstGeom>
          <a:noFill/>
          <a:ln w="15875">
            <a:solidFill>
              <a:srgbClr val="C8D8E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172963" y="2761724"/>
            <a:ext cx="121119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강의 준비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3" cstate="print"/>
          <a:srcRect b="50095"/>
          <a:stretch>
            <a:fillRect/>
          </a:stretch>
        </p:blipFill>
        <p:spPr>
          <a:xfrm>
            <a:off x="454116" y="2251750"/>
            <a:ext cx="679359" cy="443824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95AD5AB1-2FF6-4100-A396-7BE99B64DB2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1058" y="2257425"/>
            <a:ext cx="577352" cy="54436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8583538" y="2828399"/>
            <a:ext cx="121119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강의 시작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25530" y="1164709"/>
            <a:ext cx="150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200" b="1" spc="-150" dirty="0">
                <a:solidFill>
                  <a:srgbClr val="036EB8"/>
                </a:solidFill>
                <a:latin typeface="+mn-ea"/>
              </a:rPr>
              <a:t> 프로세스</a:t>
            </a:r>
            <a:endParaRPr lang="en-US" altLang="ko-KR" sz="1200" b="1" spc="-150" dirty="0">
              <a:solidFill>
                <a:srgbClr val="036EB8"/>
              </a:solidFill>
              <a:latin typeface="+mn-ea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578359" y="5030022"/>
            <a:ext cx="8382146" cy="659037"/>
          </a:xfrm>
          <a:prstGeom prst="rect">
            <a:avLst/>
          </a:prstGeom>
          <a:solidFill>
            <a:srgbClr val="E7F0F5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spc="-5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02978" y="4565800"/>
            <a:ext cx="4240568" cy="1582686"/>
          </a:xfrm>
          <a:prstGeom prst="rect">
            <a:avLst/>
          </a:prstGeom>
        </p:spPr>
      </p:pic>
      <p:sp>
        <p:nvSpPr>
          <p:cNvPr id="181" name="이등변 삼각형 180"/>
          <p:cNvSpPr/>
          <p:nvPr/>
        </p:nvSpPr>
        <p:spPr>
          <a:xfrm rot="5400000">
            <a:off x="8712465" y="5172543"/>
            <a:ext cx="870076" cy="373996"/>
          </a:xfrm>
          <a:prstGeom prst="triangle">
            <a:avLst/>
          </a:prstGeom>
          <a:solidFill>
            <a:srgbClr val="E7F0F5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spc="-5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7226844" y="5212163"/>
            <a:ext cx="1701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i="1" dirty="0">
                <a:solidFill>
                  <a:srgbClr val="24A2DD"/>
                </a:solidFill>
              </a:rPr>
              <a:t>저렴하고 알찬 강의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2608451" y="5134804"/>
            <a:ext cx="1560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+mj-ea"/>
              </a:rPr>
              <a:t>강사와 학생 모두</a:t>
            </a:r>
            <a:endParaRPr lang="en-US" altLang="ko-KR" sz="1000" b="1" dirty="0">
              <a:latin typeface="+mj-ea"/>
            </a:endParaRPr>
          </a:p>
          <a:p>
            <a:pPr algn="ctr"/>
            <a:r>
              <a:rPr lang="en-US" altLang="ko-KR" sz="1000" b="1" dirty="0" err="1">
                <a:latin typeface="+mj-ea"/>
              </a:rPr>
              <a:t>WinWin</a:t>
            </a:r>
            <a:r>
              <a:rPr lang="ko-KR" altLang="en-US" sz="1000" b="1" dirty="0">
                <a:latin typeface="+mj-ea"/>
              </a:rPr>
              <a:t>구조</a:t>
            </a:r>
            <a:endParaRPr lang="en-US" altLang="ko-KR" sz="1000" b="1" dirty="0">
              <a:latin typeface="+mj-ea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3917413" y="5134804"/>
            <a:ext cx="1560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+mj-ea"/>
              </a:rPr>
              <a:t>자발적 광고 및</a:t>
            </a:r>
            <a:endParaRPr lang="en-US" altLang="ko-KR" sz="1000" b="1" dirty="0">
              <a:latin typeface="+mj-ea"/>
            </a:endParaRPr>
          </a:p>
          <a:p>
            <a:pPr algn="ctr"/>
            <a:r>
              <a:rPr lang="ko-KR" altLang="en-US" sz="1000" b="1" dirty="0">
                <a:latin typeface="+mj-ea"/>
              </a:rPr>
              <a:t>포인트 지급</a:t>
            </a:r>
            <a:endParaRPr lang="en-US" altLang="ko-KR" sz="1000" b="1" dirty="0">
              <a:latin typeface="+mj-ea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5226377" y="5134804"/>
            <a:ext cx="1560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+mj-ea"/>
              </a:rPr>
              <a:t>저질 강의는 </a:t>
            </a:r>
            <a:endParaRPr lang="en-US" altLang="ko-KR" sz="1000" b="1" dirty="0">
              <a:latin typeface="+mj-ea"/>
            </a:endParaRPr>
          </a:p>
          <a:p>
            <a:pPr algn="ctr"/>
            <a:r>
              <a:rPr lang="ko-KR" altLang="en-US" sz="1000" b="1" dirty="0">
                <a:latin typeface="+mj-ea"/>
              </a:rPr>
              <a:t>도태됨</a:t>
            </a:r>
            <a:endParaRPr lang="en-US" altLang="ko-KR" sz="1000" b="1" dirty="0">
              <a:latin typeface="+mj-ea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4335662" y="4601227"/>
            <a:ext cx="7152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j-ea"/>
              </a:rPr>
              <a:t>SNS</a:t>
            </a:r>
            <a:r>
              <a:rPr lang="ko-KR" altLang="en-US" sz="1050" b="1" dirty="0">
                <a:solidFill>
                  <a:schemeClr val="bg1"/>
                </a:solidFill>
                <a:latin typeface="+mj-ea"/>
              </a:rPr>
              <a:t>광고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2863997" y="4601227"/>
            <a:ext cx="10406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+mj-ea"/>
              </a:rPr>
              <a:t>펀딩형식</a:t>
            </a:r>
            <a:r>
              <a:rPr lang="ko-KR" altLang="en-US" sz="1050" b="1" dirty="0">
                <a:solidFill>
                  <a:schemeClr val="bg1"/>
                </a:solidFill>
                <a:latin typeface="+mj-ea"/>
              </a:rPr>
              <a:t> 모집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5616572" y="4601227"/>
            <a:ext cx="7713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+mj-ea"/>
              </a:rPr>
              <a:t>강의 평가</a:t>
            </a:r>
          </a:p>
        </p:txBody>
      </p:sp>
      <p:cxnSp>
        <p:nvCxnSpPr>
          <p:cNvPr id="189" name="꺾인 연결선 19"/>
          <p:cNvCxnSpPr/>
          <p:nvPr/>
        </p:nvCxnSpPr>
        <p:spPr>
          <a:xfrm rot="5400000">
            <a:off x="4252912" y="3910014"/>
            <a:ext cx="857252" cy="18097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1319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1. </a:t>
            </a:r>
            <a:r>
              <a:rPr lang="ko-KR" altLang="en-US" spc="-150" dirty="0">
                <a:latin typeface="+mj-ea"/>
              </a:rPr>
              <a:t>프로젝트 배경 및 기획의도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9550" y="800100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sz="1400" b="1" dirty="0"/>
              <a:t> 배경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6725" y="1436678"/>
            <a:ext cx="3369449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200" dirty="0"/>
              <a:t> </a:t>
            </a:r>
            <a:r>
              <a:rPr lang="en-US" altLang="ko-KR" sz="1200" dirty="0"/>
              <a:t>OTT </a:t>
            </a:r>
            <a:r>
              <a:rPr lang="ko-KR" altLang="en-US" sz="1200" dirty="0"/>
              <a:t>공유 및 배달 </a:t>
            </a:r>
            <a:r>
              <a:rPr lang="ko-KR" altLang="en-US" sz="1200" dirty="0" err="1"/>
              <a:t>공유같은</a:t>
            </a:r>
            <a:r>
              <a:rPr lang="ko-KR" altLang="en-US" sz="1200" dirty="0"/>
              <a:t> 공동구매의 활성화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6725" y="1722428"/>
            <a:ext cx="2621230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200" dirty="0"/>
              <a:t> 혼자 살거나 자취하는 사람 증가 </a:t>
            </a:r>
            <a:endParaRPr lang="en-US" altLang="ko-KR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571500" y="2341553"/>
            <a:ext cx="377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b="1" dirty="0">
                <a:sym typeface="Wingdings" pitchFamily="2" charset="2"/>
              </a:rPr>
              <a:t>공유로 돈을 절약하여 모든 사람이 행복해지기를 </a:t>
            </a:r>
            <a:endParaRPr lang="en-US" altLang="ko-KR" sz="1200" b="1" dirty="0">
              <a:sym typeface="Wingdings" pitchFamily="2" charset="2"/>
            </a:endParaRPr>
          </a:p>
          <a:p>
            <a:r>
              <a:rPr lang="en-US" altLang="ko-KR" sz="1200" b="1" dirty="0">
                <a:sym typeface="Wingdings" pitchFamily="2" charset="2"/>
              </a:rPr>
              <a:t>     </a:t>
            </a:r>
            <a:r>
              <a:rPr lang="ko-KR" altLang="en-US" sz="1200" b="1" dirty="0">
                <a:sym typeface="Wingdings" pitchFamily="2" charset="2"/>
              </a:rPr>
              <a:t>바라는 마음에 어플리케이션을 제작하려고 합니다</a:t>
            </a:r>
            <a:r>
              <a:rPr lang="en-US" altLang="ko-KR" sz="1200" b="1" dirty="0">
                <a:sym typeface="Wingdings" pitchFamily="2" charset="2"/>
              </a:rPr>
              <a:t>.</a:t>
            </a:r>
            <a:endParaRPr lang="en-US" altLang="ko-KR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66725" y="2008178"/>
            <a:ext cx="3188693" cy="25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200" dirty="0"/>
              <a:t> </a:t>
            </a:r>
            <a:r>
              <a:rPr lang="ko-KR" altLang="en-US" sz="1200" dirty="0" err="1"/>
              <a:t>무지출</a:t>
            </a:r>
            <a:r>
              <a:rPr lang="ko-KR" altLang="en-US" sz="1200" dirty="0"/>
              <a:t> 챌린지 등 돈 절약에 대한 관심 증가 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7764C-DE1D-CF1D-26D4-E0FB165EB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8" y="3622380"/>
            <a:ext cx="4052637" cy="2338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7CA8AC-ED60-7FDE-A770-E41D9622F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91" y="1462168"/>
            <a:ext cx="2880282" cy="21602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2F51E2-D056-02CA-7BC1-429AF6FA37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187" y="3898538"/>
            <a:ext cx="2814735" cy="28147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7ACB42-6CA1-FE97-D694-ACBE6CA3034A}"/>
              </a:ext>
            </a:extLst>
          </p:cNvPr>
          <p:cNvSpPr txBox="1"/>
          <p:nvPr/>
        </p:nvSpPr>
        <p:spPr>
          <a:xfrm>
            <a:off x="466724" y="1150928"/>
            <a:ext cx="2432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200" dirty="0"/>
              <a:t> 고물가로 인한 경제적 비용 증가</a:t>
            </a:r>
          </a:p>
        </p:txBody>
      </p:sp>
    </p:spTree>
    <p:extLst>
      <p:ext uri="{BB962C8B-B14F-4D97-AF65-F5344CB8AC3E}">
        <p14:creationId xmlns:p14="http://schemas.microsoft.com/office/powerpoint/2010/main" val="3613194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2285" y="3761082"/>
            <a:ext cx="130663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수행 범위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4800" b="1" spc="-300" dirty="0">
                <a:solidFill>
                  <a:srgbClr val="24A2D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</a:t>
            </a:r>
            <a:r>
              <a:rPr lang="en-US" altLang="ko-KR" sz="4800" b="1" spc="-300" dirty="0">
                <a:solidFill>
                  <a:srgbClr val="0E1C7C"/>
                </a:solidFill>
                <a:latin typeface="+mj-ea"/>
                <a:ea typeface="+mj-ea"/>
              </a:rPr>
              <a:t> </a:t>
            </a:r>
            <a:r>
              <a:rPr lang="ko-KR" altLang="en-US" sz="4401" spc="-300" dirty="0">
                <a:latin typeface="+mj-ea"/>
                <a:ea typeface="+mj-ea"/>
              </a:rPr>
              <a:t>세부구현 기능</a:t>
            </a:r>
            <a:endParaRPr lang="ko-KR" altLang="en-US" sz="4401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lum bright="80000"/>
          </a:blip>
          <a:stretch>
            <a:fillRect/>
          </a:stretch>
        </p:blipFill>
        <p:spPr>
          <a:xfrm>
            <a:off x="3489548" y="3319464"/>
            <a:ext cx="107504" cy="10750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lum bright="80000"/>
          </a:blip>
          <a:stretch>
            <a:fillRect/>
          </a:stretch>
        </p:blipFill>
        <p:spPr>
          <a:xfrm>
            <a:off x="6308950" y="3319464"/>
            <a:ext cx="107504" cy="107504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027875" y="2525486"/>
            <a:ext cx="1695458" cy="1695458"/>
          </a:xfrm>
          <a:prstGeom prst="ellipse">
            <a:avLst/>
          </a:prstGeom>
          <a:noFill/>
          <a:ln w="15875">
            <a:solidFill>
              <a:srgbClr val="C8D8E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5604" y="2893908"/>
            <a:ext cx="720000" cy="720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027875" y="4438269"/>
            <a:ext cx="1695458" cy="31202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솔루션 공급내역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27875" y="4826654"/>
            <a:ext cx="1695458" cy="31202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3rd party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공급내역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27875" y="5215038"/>
            <a:ext cx="1695458" cy="31202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그룹웨어 솔루션 기능</a:t>
            </a:r>
          </a:p>
        </p:txBody>
      </p:sp>
      <p:sp>
        <p:nvSpPr>
          <p:cNvPr id="5" name="타원 4"/>
          <p:cNvSpPr/>
          <p:nvPr/>
        </p:nvSpPr>
        <p:spPr>
          <a:xfrm>
            <a:off x="4114798" y="2525486"/>
            <a:ext cx="1695458" cy="1695458"/>
          </a:xfrm>
          <a:prstGeom prst="ellipse">
            <a:avLst/>
          </a:prstGeom>
          <a:noFill/>
          <a:ln w="15875">
            <a:solidFill>
              <a:srgbClr val="C8D8E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61655" y="3668749"/>
            <a:ext cx="16192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목표 시스템</a:t>
            </a:r>
            <a:endParaRPr lang="en-US" altLang="ko-KR" sz="1200" spc="-50" dirty="0"/>
          </a:p>
          <a:p>
            <a:pPr algn="ctr"/>
            <a:r>
              <a:rPr lang="ko-KR" altLang="en-US" sz="1200" spc="-50" dirty="0"/>
              <a:t>구성도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3965" y="2904435"/>
            <a:ext cx="787500" cy="66375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129985" y="4438269"/>
            <a:ext cx="1695458" cy="31202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GroupWare System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29985" y="4826654"/>
            <a:ext cx="1695458" cy="31202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Software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129985" y="5218795"/>
            <a:ext cx="1695458" cy="31202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Infra</a:t>
            </a:r>
          </a:p>
        </p:txBody>
      </p:sp>
      <p:sp>
        <p:nvSpPr>
          <p:cNvPr id="6" name="타원 5"/>
          <p:cNvSpPr/>
          <p:nvPr/>
        </p:nvSpPr>
        <p:spPr>
          <a:xfrm>
            <a:off x="7238445" y="2525486"/>
            <a:ext cx="1695458" cy="1695458"/>
          </a:xfrm>
          <a:prstGeom prst="ellipse">
            <a:avLst/>
          </a:prstGeom>
          <a:noFill/>
          <a:ln w="15875">
            <a:solidFill>
              <a:srgbClr val="C8D8E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70200" y="3668749"/>
            <a:ext cx="16192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50" dirty="0"/>
              <a:t>그룹웨어</a:t>
            </a:r>
            <a:r>
              <a:rPr lang="en-US" altLang="ko-KR" sz="1200" spc="-50" dirty="0"/>
              <a:t> </a:t>
            </a:r>
            <a:r>
              <a:rPr lang="ko-KR" altLang="en-US" sz="1200" spc="-50" dirty="0"/>
              <a:t>구축 절차</a:t>
            </a:r>
            <a:endParaRPr lang="en-US" altLang="ko-KR" sz="1200" spc="-50" dirty="0"/>
          </a:p>
          <a:p>
            <a:pPr algn="ctr"/>
            <a:r>
              <a:rPr lang="ko-KR" altLang="en-US" sz="1200" spc="-50" dirty="0"/>
              <a:t>및 방안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232095" y="4438269"/>
            <a:ext cx="1695458" cy="31202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그룹웨어 구축 절차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232095" y="4826654"/>
            <a:ext cx="1695458" cy="31202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그룹웨어 구축 방안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8740" y="2957346"/>
            <a:ext cx="728374" cy="6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2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87" y="787485"/>
            <a:ext cx="3503340" cy="580999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06" y="470263"/>
            <a:ext cx="3948855" cy="654884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>
                <a:latin typeface="+mj-ea"/>
              </a:rPr>
              <a:t>1. </a:t>
            </a:r>
            <a:r>
              <a:rPr lang="ko-KR" altLang="en-US" spc="-150" dirty="0">
                <a:latin typeface="+mj-ea"/>
              </a:rPr>
              <a:t>수행 범위</a:t>
            </a:r>
            <a:endParaRPr lang="ko-KR" altLang="en-US" spc="-150" dirty="0"/>
          </a:p>
        </p:txBody>
      </p:sp>
      <p:sp>
        <p:nvSpPr>
          <p:cNvPr id="44" name="TextBox 43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 dirty="0">
                <a:latin typeface="+mj-ea"/>
                <a:ea typeface="+mj-ea"/>
              </a:rPr>
              <a:t>Ⅱ  </a:t>
            </a:r>
            <a:r>
              <a:rPr lang="ko-KR" altLang="en-US" sz="1400" b="1" spc="-150" dirty="0">
                <a:latin typeface="+mj-ea"/>
                <a:ea typeface="+mj-ea"/>
              </a:rPr>
              <a:t>프로젝트 수행 범위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7100" y="1064044"/>
            <a:ext cx="3582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36EB8"/>
                </a:solidFill>
                <a:latin typeface="+mj-ea"/>
                <a:ea typeface="+mj-ea"/>
              </a:rPr>
              <a:t>I NAON-Hybrid Mobile APP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39075" y="1474668"/>
            <a:ext cx="36375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맑은 고딕" pitchFamily="50" charset="-127"/>
              </a:rPr>
              <a:t> 기업용  </a:t>
            </a:r>
            <a:r>
              <a:rPr kumimoji="1" lang="en-US" altLang="ko-KR" sz="1050" dirty="0">
                <a:latin typeface="맑은 고딕" pitchFamily="50" charset="-127"/>
              </a:rPr>
              <a:t>App Store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전자결재</a:t>
            </a:r>
            <a:r>
              <a:rPr kumimoji="1" lang="en-US" altLang="ko-KR" sz="1050" dirty="0">
                <a:latin typeface="맑은 고딕" pitchFamily="50" charset="-127"/>
              </a:rPr>
              <a:t>, </a:t>
            </a:r>
            <a:r>
              <a:rPr kumimoji="1" lang="ko-KR" altLang="en-US" sz="1050" dirty="0">
                <a:latin typeface="맑은 고딕" pitchFamily="50" charset="-127"/>
              </a:rPr>
              <a:t>전자우편</a:t>
            </a:r>
            <a:r>
              <a:rPr kumimoji="1" lang="en-US" altLang="ko-KR" sz="1050" dirty="0">
                <a:latin typeface="맑은 고딕" pitchFamily="50" charset="-127"/>
              </a:rPr>
              <a:t>, </a:t>
            </a:r>
            <a:r>
              <a:rPr kumimoji="1" lang="ko-KR" altLang="en-US" sz="1050" dirty="0">
                <a:latin typeface="맑은 고딕" pitchFamily="50" charset="-127"/>
              </a:rPr>
              <a:t>일정 관리 등 그룹웨어 기능 제공</a:t>
            </a:r>
            <a:endParaRPr kumimoji="1" lang="en-US" altLang="ko-KR" sz="1050" dirty="0">
              <a:latin typeface="맑은 고딕" pitchFamily="50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맑은 고딕" pitchFamily="50" charset="-127"/>
              </a:rPr>
              <a:t> 모바일 스캐너 </a:t>
            </a:r>
            <a:r>
              <a:rPr kumimoji="1" lang="en-US" altLang="ko-KR" sz="1050" dirty="0">
                <a:latin typeface="맑은 고딕" pitchFamily="50" charset="-127"/>
              </a:rPr>
              <a:t>App</a:t>
            </a:r>
            <a:r>
              <a:rPr kumimoji="1" lang="ko-KR" altLang="en-US" sz="1050" dirty="0">
                <a:latin typeface="맑은 고딕" pitchFamily="50" charset="-127"/>
              </a:rPr>
              <a:t>을 이용한 편리한 이미지 업로드</a:t>
            </a:r>
            <a:endParaRPr kumimoji="1" lang="en-US" altLang="ko-KR" sz="1050" dirty="0">
              <a:latin typeface="맑은 고딕" pitchFamily="50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 err="1">
                <a:latin typeface="맑은 고딕" pitchFamily="50" charset="-127"/>
              </a:rPr>
              <a:t>안드로이드</a:t>
            </a:r>
            <a:r>
              <a:rPr kumimoji="1" lang="en-US" altLang="ko-KR" sz="1050" dirty="0">
                <a:latin typeface="맑은 고딕" pitchFamily="50" charset="-127"/>
              </a:rPr>
              <a:t>, </a:t>
            </a:r>
            <a:r>
              <a:rPr kumimoji="1" lang="en-US" altLang="ko-KR" sz="1050" dirty="0" err="1">
                <a:latin typeface="맑은 고딕" pitchFamily="50" charset="-127"/>
              </a:rPr>
              <a:t>iOS</a:t>
            </a: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지원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996" y="774121"/>
            <a:ext cx="961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그룹웨어 솔루션 기능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08960" y="1558834"/>
            <a:ext cx="421254" cy="4371703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 err="1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336130" y="4076760"/>
            <a:ext cx="2132828" cy="303586"/>
            <a:chOff x="6236274" y="4227189"/>
            <a:chExt cx="2270417" cy="323170"/>
          </a:xfrm>
        </p:grpSpPr>
        <p:grpSp>
          <p:nvGrpSpPr>
            <p:cNvPr id="47" name="그룹 46"/>
            <p:cNvGrpSpPr/>
            <p:nvPr/>
          </p:nvGrpSpPr>
          <p:grpSpPr>
            <a:xfrm>
              <a:off x="6236274" y="4227194"/>
              <a:ext cx="1008000" cy="323165"/>
              <a:chOff x="6254615" y="1836419"/>
              <a:chExt cx="1008000" cy="323165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6254615" y="1878979"/>
                <a:ext cx="1008000" cy="271329"/>
                <a:chOff x="6258040" y="5698955"/>
                <a:chExt cx="1008000" cy="271329"/>
              </a:xfrm>
            </p:grpSpPr>
            <p:sp>
              <p:nvSpPr>
                <p:cNvPr id="54" name="모서리가 둥근 직사각형 53"/>
                <p:cNvSpPr/>
                <p:nvPr/>
              </p:nvSpPr>
              <p:spPr>
                <a:xfrm>
                  <a:off x="6258040" y="5698955"/>
                  <a:ext cx="1008000" cy="271329"/>
                </a:xfrm>
                <a:prstGeom prst="roundRect">
                  <a:avLst/>
                </a:prstGeom>
                <a:solidFill>
                  <a:srgbClr val="59595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900" dirty="0" err="1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3486" y="5745090"/>
                  <a:ext cx="170154" cy="170154"/>
                </a:xfrm>
                <a:prstGeom prst="rect">
                  <a:avLst/>
                </a:prstGeom>
              </p:spPr>
            </p:pic>
          </p:grpSp>
          <p:sp>
            <p:nvSpPr>
              <p:cNvPr id="53" name="TextBox 52"/>
              <p:cNvSpPr txBox="1"/>
              <p:nvPr/>
            </p:nvSpPr>
            <p:spPr>
              <a:xfrm>
                <a:off x="6549426" y="1836419"/>
                <a:ext cx="69831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dirty="0">
                    <a:solidFill>
                      <a:schemeClr val="bg1"/>
                    </a:solidFill>
                    <a:latin typeface="+mj-ea"/>
                    <a:ea typeface="+mj-ea"/>
                  </a:rPr>
                  <a:t>Supposed to </a:t>
                </a:r>
              </a:p>
              <a:p>
                <a:r>
                  <a:rPr lang="en-US" altLang="ko-KR" sz="9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Android</a:t>
                </a:r>
                <a:endParaRPr lang="ko-KR" altLang="en-US" sz="9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437134" y="4227189"/>
              <a:ext cx="1069557" cy="323164"/>
              <a:chOff x="7497056" y="5656390"/>
              <a:chExt cx="1069557" cy="323164"/>
            </a:xfrm>
          </p:grpSpPr>
          <p:sp>
            <p:nvSpPr>
              <p:cNvPr id="49" name="모서리가 둥근 직사각형 48"/>
              <p:cNvSpPr/>
              <p:nvPr/>
            </p:nvSpPr>
            <p:spPr>
              <a:xfrm>
                <a:off x="7497056" y="5698954"/>
                <a:ext cx="1008000" cy="271328"/>
              </a:xfrm>
              <a:prstGeom prst="roundRect">
                <a:avLst/>
              </a:prstGeom>
              <a:solidFill>
                <a:srgbClr val="59595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797987" y="5656390"/>
                <a:ext cx="768626" cy="32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dirty="0">
                    <a:solidFill>
                      <a:schemeClr val="bg1"/>
                    </a:solidFill>
                    <a:latin typeface="+mj-ea"/>
                    <a:ea typeface="+mj-ea"/>
                  </a:rPr>
                  <a:t>Supposed to </a:t>
                </a:r>
              </a:p>
              <a:p>
                <a:r>
                  <a:rPr lang="en-US" altLang="ko-KR" sz="9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Apple</a:t>
                </a:r>
                <a:endParaRPr lang="ko-KR" altLang="en-US" sz="9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5572" y="5736523"/>
                <a:ext cx="178722" cy="178722"/>
              </a:xfrm>
              <a:prstGeom prst="rect">
                <a:avLst/>
              </a:prstGeom>
            </p:spPr>
          </p:pic>
        </p:grp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099" y="2771156"/>
            <a:ext cx="1380215" cy="138021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64" y="2771156"/>
            <a:ext cx="1380215" cy="138021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29" y="2771156"/>
            <a:ext cx="1380215" cy="13802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111965" y="4575985"/>
            <a:ext cx="3973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036EB8"/>
                </a:solidFill>
                <a:latin typeface="+mj-ea"/>
              </a:rPr>
              <a:t>II NAON-Hybrid Mobile </a:t>
            </a:r>
            <a:r>
              <a:rPr lang="ko-KR" altLang="en-US" b="1">
                <a:solidFill>
                  <a:srgbClr val="036EB8"/>
                </a:solidFill>
                <a:latin typeface="+mj-ea"/>
              </a:rPr>
              <a:t>주요 기능</a:t>
            </a:r>
            <a:endParaRPr lang="en-US" altLang="ko-KR" b="1" dirty="0">
              <a:solidFill>
                <a:srgbClr val="036EB8"/>
              </a:solidFill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92511" y="5062552"/>
            <a:ext cx="4953000" cy="6357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</a:pP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전자결재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전자우편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사내쪽지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일정관리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업무보고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게시판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>
              <a:lnSpc>
                <a:spcPct val="107000"/>
              </a:lnSpc>
            </a:pP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커뮤니티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스페이스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파일관리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설문조사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주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소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록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조직도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>
              <a:lnSpc>
                <a:spcPct val="107000"/>
              </a:lnSpc>
            </a:pPr>
            <a:r>
              <a:rPr lang="ko-KR" altLang="en-US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근태관리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자원예약관리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스캐너웹</a:t>
            </a:r>
            <a:r>
              <a:rPr lang="en-US" altLang="ko-KR" sz="11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endParaRPr lang="ko-KR" altLang="ko-KR" sz="1100" b="1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865" name="_x473561144" descr="EMB000028a80726"/>
          <p:cNvPicPr>
            <a:picLocks noChangeAspect="1" noChangeArrowheads="1"/>
          </p:cNvPicPr>
          <p:nvPr/>
        </p:nvPicPr>
        <p:blipFill>
          <a:blip r:embed="rId8" cstate="print"/>
          <a:srcRect l="67372"/>
          <a:stretch>
            <a:fillRect/>
          </a:stretch>
        </p:blipFill>
        <p:spPr bwMode="auto">
          <a:xfrm>
            <a:off x="3165987" y="2040193"/>
            <a:ext cx="1995948" cy="3446207"/>
          </a:xfrm>
          <a:prstGeom prst="rect">
            <a:avLst/>
          </a:prstGeom>
          <a:noFill/>
        </p:spPr>
      </p:pic>
      <p:pic>
        <p:nvPicPr>
          <p:cNvPr id="31" name="_x473561144" descr="EMB000028a80726"/>
          <p:cNvPicPr>
            <a:picLocks noChangeAspect="1" noChangeArrowheads="1"/>
          </p:cNvPicPr>
          <p:nvPr/>
        </p:nvPicPr>
        <p:blipFill>
          <a:blip r:embed="rId8" cstate="print"/>
          <a:srcRect l="33850" r="33722" b="2459"/>
          <a:stretch>
            <a:fillRect/>
          </a:stretch>
        </p:blipFill>
        <p:spPr bwMode="auto">
          <a:xfrm>
            <a:off x="796411" y="1877961"/>
            <a:ext cx="2201799" cy="3510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9196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8" r="7858"/>
          <a:stretch/>
        </p:blipFill>
        <p:spPr>
          <a:xfrm>
            <a:off x="0" y="1712951"/>
            <a:ext cx="5295900" cy="46402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53" r="535"/>
          <a:stretch/>
        </p:blipFill>
        <p:spPr>
          <a:xfrm>
            <a:off x="-7620" y="2051535"/>
            <a:ext cx="3933939" cy="327437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>
                <a:latin typeface="+mj-ea"/>
              </a:rPr>
              <a:t>5. </a:t>
            </a:r>
            <a:r>
              <a:rPr lang="ko-KR" altLang="en-US" spc="-150" dirty="0">
                <a:latin typeface="+mj-ea"/>
              </a:rPr>
              <a:t>세부 일정 및 작업분담</a:t>
            </a:r>
            <a:endParaRPr lang="ko-KR" altLang="en-US" spc="-150" dirty="0"/>
          </a:p>
        </p:txBody>
      </p:sp>
      <p:sp>
        <p:nvSpPr>
          <p:cNvPr id="48" name="TextBox 47"/>
          <p:cNvSpPr txBox="1"/>
          <p:nvPr/>
        </p:nvSpPr>
        <p:spPr>
          <a:xfrm>
            <a:off x="4667770" y="1506474"/>
            <a:ext cx="3400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36EB8"/>
                </a:solidFill>
                <a:latin typeface="+mj-ea"/>
                <a:ea typeface="+mj-ea"/>
              </a:rPr>
              <a:t>기능</a:t>
            </a:r>
            <a:r>
              <a:rPr lang="en-US" altLang="ko-KR" sz="2000" b="1" dirty="0">
                <a:solidFill>
                  <a:srgbClr val="036EB8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67770" y="2044797"/>
            <a:ext cx="1990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50" dirty="0">
                <a:solidFill>
                  <a:srgbClr val="24A2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|</a:t>
            </a:r>
            <a:r>
              <a:rPr lang="en-US" altLang="ko-KR" sz="1000" b="1" dirty="0"/>
              <a:t>  </a:t>
            </a:r>
            <a:r>
              <a:rPr lang="ko-KR" altLang="en-US" sz="1000" b="1" dirty="0"/>
              <a:t>메신저 기능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15394" y="2361213"/>
            <a:ext cx="1142227" cy="288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1:1, 1:N</a:t>
            </a:r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대화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948354" y="2361213"/>
            <a:ext cx="1142227" cy="288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파일 </a:t>
            </a:r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폴더</a:t>
            </a:r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전송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181314" y="2361213"/>
            <a:ext cx="1142227" cy="288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쪽지</a:t>
            </a:r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메일 발송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67770" y="2949852"/>
            <a:ext cx="1990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50" dirty="0">
                <a:solidFill>
                  <a:srgbClr val="33B5B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|</a:t>
            </a:r>
            <a:r>
              <a:rPr lang="en-US" altLang="ko-KR" sz="1000" b="1" dirty="0"/>
              <a:t>  </a:t>
            </a:r>
            <a:r>
              <a:rPr lang="ko-KR" altLang="en-US" sz="1000" b="1" dirty="0"/>
              <a:t>연동 기능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715394" y="3266268"/>
            <a:ext cx="1142227" cy="288000"/>
          </a:xfrm>
          <a:prstGeom prst="roundRect">
            <a:avLst/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그룹웨어 기능 연계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948354" y="3266268"/>
            <a:ext cx="1142227" cy="288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 err="1">
                <a:solidFill>
                  <a:schemeClr val="tx1"/>
                </a:solidFill>
                <a:latin typeface="+mn-ea"/>
              </a:rPr>
              <a:t>웹쪽지</a:t>
            </a:r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 알림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181314" y="3266268"/>
            <a:ext cx="1142227" cy="288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메모</a:t>
            </a:r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포스트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414274" y="3266268"/>
            <a:ext cx="1142227" cy="288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게시</a:t>
            </a:r>
            <a:r>
              <a:rPr lang="en-US" altLang="ko-KR" sz="900" spc="-5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공지 </a:t>
            </a:r>
            <a:endParaRPr lang="ko-KR" altLang="en-US" sz="9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715394" y="4231648"/>
            <a:ext cx="1142227" cy="288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 err="1">
                <a:solidFill>
                  <a:schemeClr val="tx1"/>
                </a:solidFill>
                <a:latin typeface="+mn-ea"/>
              </a:rPr>
              <a:t>마이리스트</a:t>
            </a:r>
            <a:endParaRPr lang="ko-KR" altLang="en-US" sz="9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948354" y="4231648"/>
            <a:ext cx="1142227" cy="288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 err="1">
                <a:solidFill>
                  <a:schemeClr val="tx1"/>
                </a:solidFill>
                <a:latin typeface="+mn-ea"/>
              </a:rPr>
              <a:t>대화명</a:t>
            </a:r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 설정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667770" y="3915232"/>
            <a:ext cx="1990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50" dirty="0">
                <a:solidFill>
                  <a:srgbClr val="5C459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|</a:t>
            </a:r>
            <a:r>
              <a:rPr lang="en-US" altLang="ko-KR" sz="1000" b="1" dirty="0">
                <a:solidFill>
                  <a:srgbClr val="5C4591"/>
                </a:solidFill>
              </a:rPr>
              <a:t> 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개인화 기능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8230"/>
            <a:ext cx="3679697" cy="2003734"/>
          </a:xfrm>
          <a:prstGeom prst="rect">
            <a:avLst/>
          </a:prstGeom>
          <a:ln w="15875">
            <a:noFill/>
          </a:ln>
          <a:effectLst>
            <a:outerShdw blurRad="38100" dist="12700" dir="5400000" algn="t" rotWithShape="0">
              <a:prstClr val="black">
                <a:alpha val="50000"/>
              </a:prstClr>
            </a:outerShdw>
          </a:effectLst>
        </p:spPr>
      </p:pic>
      <p:sp>
        <p:nvSpPr>
          <p:cNvPr id="23" name="모서리가 둥근 직사각형 22"/>
          <p:cNvSpPr/>
          <p:nvPr/>
        </p:nvSpPr>
        <p:spPr>
          <a:xfrm>
            <a:off x="4729774" y="5005147"/>
            <a:ext cx="1142227" cy="288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내화 내역</a:t>
            </a:r>
            <a:endParaRPr lang="en-US" altLang="ko-KR" sz="900" spc="-5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 저장 및 삭제</a:t>
            </a:r>
            <a:endParaRPr lang="ko-KR" altLang="en-US" sz="9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62733" y="5005147"/>
            <a:ext cx="2610651" cy="288000"/>
          </a:xfrm>
          <a:prstGeom prst="roundRect">
            <a:avLst/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채팅방 내 유형별</a:t>
            </a:r>
            <a:r>
              <a:rPr lang="en-US" altLang="ko-KR" sz="900" spc="-5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글</a:t>
            </a:r>
            <a:r>
              <a:rPr lang="en-US" altLang="ko-KR" sz="900" spc="-5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파일</a:t>
            </a:r>
            <a:r>
              <a:rPr lang="en-US" altLang="ko-KR" sz="900" spc="-5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사진</a:t>
            </a:r>
            <a:r>
              <a:rPr lang="en-US" altLang="ko-KR" sz="900" spc="-5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대화</a:t>
            </a:r>
            <a:r>
              <a:rPr lang="en-US" altLang="ko-KR" sz="900" spc="-5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검색</a:t>
            </a:r>
            <a:endParaRPr lang="ko-KR" altLang="en-US" sz="9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2150" y="4688731"/>
            <a:ext cx="1990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50">
                <a:solidFill>
                  <a:srgbClr val="5C459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|</a:t>
            </a:r>
            <a:r>
              <a:rPr lang="en-US" altLang="ko-KR" sz="1000" b="1">
                <a:solidFill>
                  <a:srgbClr val="5C4591"/>
                </a:solidFill>
              </a:rPr>
              <a:t> </a:t>
            </a:r>
            <a:r>
              <a:rPr lang="en-US" altLang="ko-KR" sz="1000" b="1"/>
              <a:t> </a:t>
            </a:r>
            <a:r>
              <a:rPr lang="ko-KR" altLang="en-US" sz="1000" b="1"/>
              <a:t>기타 </a:t>
            </a:r>
            <a:endParaRPr lang="ko-KR" altLang="en-US" sz="10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196303" y="4228774"/>
            <a:ext cx="1309342" cy="288000"/>
          </a:xfrm>
          <a:prstGeom prst="roundRect">
            <a:avLst/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화면 캡쳐</a:t>
            </a:r>
            <a:r>
              <a:rPr lang="en-US" altLang="ko-KR" sz="900" spc="-5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전체</a:t>
            </a:r>
            <a:r>
              <a:rPr lang="en-US" altLang="ko-KR" sz="900" spc="-5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영역</a:t>
            </a:r>
            <a:r>
              <a:rPr lang="en-US" altLang="ko-KR" sz="900" spc="-5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9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420638" y="2349709"/>
            <a:ext cx="1305253" cy="288000"/>
          </a:xfrm>
          <a:prstGeom prst="roundRect">
            <a:avLst/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 dirty="0">
                <a:solidFill>
                  <a:schemeClr val="tx1"/>
                </a:solidFill>
                <a:latin typeface="+mn-ea"/>
              </a:rPr>
              <a:t>과거 채팅 내역 조회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628044" y="5005147"/>
            <a:ext cx="1097848" cy="288000"/>
          </a:xfrm>
          <a:prstGeom prst="roundRect">
            <a:avLst/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50">
                <a:solidFill>
                  <a:schemeClr val="tx1"/>
                </a:solidFill>
                <a:latin typeface="+mn-ea"/>
              </a:rPr>
              <a:t>대화방내 공지</a:t>
            </a:r>
            <a:endParaRPr lang="ko-KR" altLang="en-US" sz="9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93159" y="5729047"/>
            <a:ext cx="311876" cy="188673"/>
          </a:xfrm>
          <a:prstGeom prst="roundRect">
            <a:avLst/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spc="-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8833" y="5696740"/>
            <a:ext cx="266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기존 한비로 메신져 기능의 보완 영역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4E31E-A270-1043-2C63-48A1B2DDD65F}"/>
              </a:ext>
            </a:extLst>
          </p:cNvPr>
          <p:cNvSpPr txBox="1"/>
          <p:nvPr/>
        </p:nvSpPr>
        <p:spPr>
          <a:xfrm>
            <a:off x="381714" y="749097"/>
            <a:ext cx="4962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spc="-150" dirty="0">
                <a:latin typeface="+mj-ea"/>
              </a:rPr>
              <a:t>구현 기능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1659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2"/>
          <p:cNvGrpSpPr/>
          <p:nvPr/>
        </p:nvGrpSpPr>
        <p:grpSpPr>
          <a:xfrm>
            <a:off x="2542882" y="2096317"/>
            <a:ext cx="4580918" cy="4761683"/>
            <a:chOff x="-419394" y="470263"/>
            <a:chExt cx="6300235" cy="654884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495" y="787485"/>
              <a:ext cx="3720346" cy="5809996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2938625" y="1558834"/>
              <a:ext cx="437108" cy="4371703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alpha val="30000"/>
                  </a:schemeClr>
                </a:gs>
                <a:gs pos="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 err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9394" y="470263"/>
              <a:ext cx="4292147" cy="6548846"/>
            </a:xfrm>
            <a:prstGeom prst="rect">
              <a:avLst/>
            </a:prstGeom>
          </p:spPr>
        </p:pic>
        <p:pic>
          <p:nvPicPr>
            <p:cNvPr id="45057" name="_x469550440" descr="EMB000028a80732"/>
            <p:cNvPicPr>
              <a:picLocks noChangeAspect="1" noChangeArrowheads="1"/>
            </p:cNvPicPr>
            <p:nvPr/>
          </p:nvPicPr>
          <p:blipFill>
            <a:blip r:embed="rId3" cstate="print"/>
            <a:srcRect l="396" t="957" r="66755" b="1675"/>
            <a:stretch>
              <a:fillRect/>
            </a:stretch>
          </p:blipFill>
          <p:spPr bwMode="auto">
            <a:xfrm>
              <a:off x="3027753" y="2046825"/>
              <a:ext cx="2017576" cy="3258545"/>
            </a:xfrm>
            <a:prstGeom prst="rect">
              <a:avLst/>
            </a:prstGeom>
            <a:noFill/>
          </p:spPr>
        </p:pic>
        <p:pic>
          <p:nvPicPr>
            <p:cNvPr id="32" name="_x469550440" descr="EMB000028a80732"/>
            <p:cNvPicPr>
              <a:picLocks noChangeAspect="1" noChangeArrowheads="1"/>
            </p:cNvPicPr>
            <p:nvPr/>
          </p:nvPicPr>
          <p:blipFill>
            <a:blip r:embed="rId3" cstate="print"/>
            <a:srcRect l="66689" t="718" b="1675"/>
            <a:stretch>
              <a:fillRect/>
            </a:stretch>
          </p:blipFill>
          <p:spPr bwMode="auto">
            <a:xfrm>
              <a:off x="493122" y="1867948"/>
              <a:ext cx="2431916" cy="3883098"/>
            </a:xfrm>
            <a:prstGeom prst="rect">
              <a:avLst/>
            </a:prstGeom>
            <a:noFill/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>
                <a:latin typeface="+mj-ea"/>
              </a:rPr>
              <a:t>2. </a:t>
            </a:r>
            <a:r>
              <a:rPr lang="ko-KR" altLang="en-US" spc="-150" dirty="0">
                <a:latin typeface="+mj-ea"/>
              </a:rPr>
              <a:t>프로젝트 설명 및 </a:t>
            </a:r>
            <a:r>
              <a:rPr lang="ko-KR" altLang="en-US" spc="-150" dirty="0" err="1">
                <a:latin typeface="+mj-ea"/>
              </a:rPr>
              <a:t>유스케이스</a:t>
            </a:r>
            <a:endParaRPr lang="ko-KR" altLang="en-US" spc="-150" dirty="0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9550" y="800100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ko-KR" sz="1400" b="1" dirty="0"/>
              <a:t> </a:t>
            </a:r>
            <a:r>
              <a:rPr lang="ko-KR" altLang="en-US" sz="1400" b="1" dirty="0"/>
              <a:t>라이브러리 및 </a:t>
            </a:r>
            <a:r>
              <a:rPr lang="en-US" altLang="ko-KR" sz="1400" b="1" dirty="0"/>
              <a:t>SNS</a:t>
            </a:r>
            <a:r>
              <a:rPr lang="ko-KR" altLang="en-US" sz="1400" b="1" dirty="0"/>
              <a:t>기능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71475" y="1171574"/>
            <a:ext cx="3962400" cy="1419225"/>
            <a:chOff x="285750" y="2886074"/>
            <a:chExt cx="3962400" cy="1419225"/>
          </a:xfrm>
        </p:grpSpPr>
        <p:sp>
          <p:nvSpPr>
            <p:cNvPr id="17" name="직사각형 16"/>
            <p:cNvSpPr/>
            <p:nvPr/>
          </p:nvSpPr>
          <p:spPr>
            <a:xfrm>
              <a:off x="285750" y="2886074"/>
              <a:ext cx="3905250" cy="1419225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 err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3225" y="2905125"/>
              <a:ext cx="3904925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1" lang="en-US" altLang="ko-KR" sz="1050" dirty="0">
                  <a:latin typeface="맑은 고딕" pitchFamily="50" charset="-127"/>
                </a:rPr>
                <a:t> </a:t>
              </a:r>
              <a:r>
                <a:rPr kumimoji="1" lang="ko-KR" altLang="en-US" sz="1050" dirty="0">
                  <a:latin typeface="맑은 고딕" pitchFamily="50" charset="-127"/>
                </a:rPr>
                <a:t>라이브러리 기능 </a:t>
              </a:r>
              <a:endParaRPr kumimoji="1" lang="en-US" altLang="ko-KR" sz="1050" dirty="0">
                <a:latin typeface="맑은 고딕" pitchFamily="50" charset="-127"/>
              </a:endParaRP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50" dirty="0">
                  <a:latin typeface="맑은 고딕" pitchFamily="50" charset="-127"/>
                </a:rPr>
                <a:t>   – </a:t>
              </a:r>
              <a:r>
                <a:rPr kumimoji="1" lang="ko-KR" altLang="en-US" sz="1050" dirty="0">
                  <a:latin typeface="맑은 고딕" pitchFamily="50" charset="-127"/>
                </a:rPr>
                <a:t>나의 강의</a:t>
              </a:r>
              <a:r>
                <a:rPr kumimoji="1" lang="en-US" altLang="ko-KR" sz="1050" dirty="0">
                  <a:latin typeface="맑은 고딕" pitchFamily="50" charset="-127"/>
                </a:rPr>
                <a:t>, </a:t>
              </a:r>
              <a:r>
                <a:rPr kumimoji="1" lang="ko-KR" altLang="en-US" sz="1050" dirty="0">
                  <a:latin typeface="맑은 고딕" pitchFamily="50" charset="-127"/>
                </a:rPr>
                <a:t>모집중인 강의</a:t>
              </a:r>
              <a:r>
                <a:rPr kumimoji="1" lang="en-US" altLang="ko-KR" sz="1050" dirty="0">
                  <a:latin typeface="맑은 고딕" pitchFamily="50" charset="-127"/>
                </a:rPr>
                <a:t>, </a:t>
              </a:r>
              <a:r>
                <a:rPr kumimoji="1" lang="ko-KR" altLang="en-US" sz="1050" dirty="0">
                  <a:latin typeface="맑은 고딕" pitchFamily="50" charset="-127"/>
                </a:rPr>
                <a:t>내가 </a:t>
              </a:r>
              <a:r>
                <a:rPr kumimoji="1" lang="ko-KR" altLang="en-US" sz="1050" dirty="0" err="1">
                  <a:latin typeface="맑은 고딕" pitchFamily="50" charset="-127"/>
                </a:rPr>
                <a:t>찜한</a:t>
              </a:r>
              <a:r>
                <a:rPr kumimoji="1" lang="ko-KR" altLang="en-US" sz="1050" dirty="0">
                  <a:latin typeface="맑은 고딕" pitchFamily="50" charset="-127"/>
                </a:rPr>
                <a:t> 강의</a:t>
              </a:r>
              <a:r>
                <a:rPr kumimoji="1" lang="en-US" altLang="ko-KR" sz="1050" dirty="0">
                  <a:latin typeface="맑은 고딕" pitchFamily="50" charset="-127"/>
                </a:rPr>
                <a:t>, A.I</a:t>
              </a:r>
              <a:r>
                <a:rPr kumimoji="1" lang="ko-KR" altLang="en-US" sz="1050" dirty="0">
                  <a:latin typeface="맑은 고딕" pitchFamily="50" charset="-127"/>
                </a:rPr>
                <a:t>추천 강의</a:t>
              </a:r>
              <a:endParaRPr kumimoji="1" lang="en-US" altLang="ko-KR" sz="1050" dirty="0">
                <a:latin typeface="맑은 고딕" pitchFamily="50" charset="-127"/>
              </a:endParaRP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1" lang="ko-KR" altLang="en-US" sz="1050" dirty="0">
                  <a:latin typeface="맑은 고딕" pitchFamily="50" charset="-127"/>
                </a:rPr>
                <a:t> </a:t>
              </a:r>
              <a:r>
                <a:rPr kumimoji="1" lang="ko-KR" altLang="en-US" sz="1050" dirty="0" err="1">
                  <a:latin typeface="맑은 고딕" pitchFamily="50" charset="-127"/>
                </a:rPr>
                <a:t>팔로우</a:t>
              </a:r>
              <a:r>
                <a:rPr kumimoji="1" lang="ko-KR" altLang="en-US" sz="1050" dirty="0">
                  <a:latin typeface="맑은 고딕" pitchFamily="50" charset="-127"/>
                </a:rPr>
                <a:t> 기능 </a:t>
              </a:r>
              <a:r>
                <a:rPr kumimoji="1" lang="en-US" altLang="ko-KR" sz="1050" dirty="0">
                  <a:latin typeface="맑은 고딕" pitchFamily="50" charset="-127"/>
                </a:rPr>
                <a:t>– </a:t>
              </a:r>
              <a:r>
                <a:rPr kumimoji="1" lang="ko-KR" altLang="en-US" sz="1050" dirty="0">
                  <a:latin typeface="맑은 고딕" pitchFamily="50" charset="-127"/>
                </a:rPr>
                <a:t>학생과 학생간</a:t>
              </a:r>
              <a:r>
                <a:rPr kumimoji="1" lang="en-US" altLang="ko-KR" sz="1050" dirty="0">
                  <a:latin typeface="맑은 고딕" pitchFamily="50" charset="-127"/>
                </a:rPr>
                <a:t>, </a:t>
              </a:r>
              <a:r>
                <a:rPr kumimoji="1" lang="ko-KR" altLang="en-US" sz="1050" dirty="0">
                  <a:latin typeface="맑은 고딕" pitchFamily="50" charset="-127"/>
                </a:rPr>
                <a:t>강사와 학생간 소통 가능</a:t>
              </a:r>
              <a:endParaRPr kumimoji="1" lang="en-US" altLang="ko-KR" sz="1050" dirty="0">
                <a:latin typeface="맑은 고딕" pitchFamily="50" charset="-127"/>
              </a:endParaRP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1" lang="en-US" altLang="ko-KR" sz="1050" dirty="0">
                  <a:latin typeface="맑은 고딕" pitchFamily="50" charset="-127"/>
                </a:rPr>
                <a:t> </a:t>
              </a:r>
              <a:r>
                <a:rPr kumimoji="1" lang="ko-KR" altLang="en-US" sz="1050" dirty="0">
                  <a:latin typeface="맑은 고딕" pitchFamily="50" charset="-127"/>
                </a:rPr>
                <a:t>다이어리 </a:t>
              </a:r>
              <a:r>
                <a:rPr kumimoji="1" lang="en-US" altLang="ko-KR" sz="1050" dirty="0">
                  <a:latin typeface="맑은 고딕" pitchFamily="50" charset="-127"/>
                </a:rPr>
                <a:t>– </a:t>
              </a:r>
              <a:r>
                <a:rPr kumimoji="1" lang="ko-KR" altLang="en-US" sz="1050" dirty="0">
                  <a:latin typeface="맑은 고딕" pitchFamily="50" charset="-127"/>
                </a:rPr>
                <a:t>학생이 일정을 관리하여 학습효과 높임</a:t>
              </a:r>
              <a:endParaRPr kumimoji="1" lang="en-US" altLang="ko-KR" sz="1050" dirty="0">
                <a:latin typeface="맑은 고딕" pitchFamily="50" charset="-127"/>
              </a:endParaRP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1" lang="en-US" altLang="ko-KR" sz="1050" dirty="0">
                  <a:latin typeface="맑은 고딕" pitchFamily="50" charset="-127"/>
                </a:rPr>
                <a:t> </a:t>
              </a:r>
              <a:r>
                <a:rPr kumimoji="1" lang="ko-KR" altLang="en-US" sz="1050" dirty="0" err="1">
                  <a:latin typeface="맑은 고딕" pitchFamily="50" charset="-127"/>
                </a:rPr>
                <a:t>스터디</a:t>
              </a:r>
              <a:r>
                <a:rPr kumimoji="1" lang="ko-KR" altLang="en-US" sz="1050" dirty="0">
                  <a:latin typeface="맑은 고딕" pitchFamily="50" charset="-127"/>
                </a:rPr>
                <a:t> 일정 </a:t>
              </a:r>
              <a:r>
                <a:rPr kumimoji="1" lang="en-US" altLang="ko-KR" sz="1050" dirty="0">
                  <a:latin typeface="맑은 고딕" pitchFamily="50" charset="-127"/>
                </a:rPr>
                <a:t>– </a:t>
              </a:r>
              <a:r>
                <a:rPr kumimoji="1" lang="ko-KR" altLang="en-US" sz="1050" dirty="0" err="1">
                  <a:latin typeface="맑은 고딕" pitchFamily="50" charset="-127"/>
                </a:rPr>
                <a:t>스터디</a:t>
              </a:r>
              <a:r>
                <a:rPr kumimoji="1" lang="ko-KR" altLang="en-US" sz="1050" dirty="0">
                  <a:latin typeface="맑은 고딕" pitchFamily="50" charset="-127"/>
                </a:rPr>
                <a:t> 개설 및 일정을 관리할 수 있도록 함</a:t>
              </a:r>
              <a:endParaRPr kumimoji="1" lang="en-US" altLang="ko-KR" sz="1050" dirty="0">
                <a:latin typeface="맑은 고딕" pitchFamily="50" charset="-127"/>
              </a:endParaRPr>
            </a:p>
          </p:txBody>
        </p:sp>
      </p:grpSp>
      <p:cxnSp>
        <p:nvCxnSpPr>
          <p:cNvPr id="20" name="꺾인 연결선 19"/>
          <p:cNvCxnSpPr>
            <a:endCxn id="17" idx="2"/>
          </p:cNvCxnSpPr>
          <p:nvPr/>
        </p:nvCxnSpPr>
        <p:spPr>
          <a:xfrm rot="10800000">
            <a:off x="2324101" y="2590799"/>
            <a:ext cx="933453" cy="790576"/>
          </a:xfrm>
          <a:prstGeom prst="bentConnector2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" name="그룹 22"/>
          <p:cNvGrpSpPr/>
          <p:nvPr/>
        </p:nvGrpSpPr>
        <p:grpSpPr>
          <a:xfrm>
            <a:off x="5800725" y="1628774"/>
            <a:ext cx="3962400" cy="895351"/>
            <a:chOff x="285750" y="2886074"/>
            <a:chExt cx="3962400" cy="895351"/>
          </a:xfrm>
        </p:grpSpPr>
        <p:sp>
          <p:nvSpPr>
            <p:cNvPr id="24" name="직사각형 23"/>
            <p:cNvSpPr/>
            <p:nvPr/>
          </p:nvSpPr>
          <p:spPr>
            <a:xfrm>
              <a:off x="285750" y="2886074"/>
              <a:ext cx="3905250" cy="895351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 err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3225" y="2905125"/>
              <a:ext cx="3904925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1" lang="en-US" altLang="ko-KR" sz="1050" dirty="0">
                  <a:latin typeface="맑은 고딕" pitchFamily="50" charset="-127"/>
                </a:rPr>
                <a:t> </a:t>
              </a:r>
              <a:r>
                <a:rPr kumimoji="1" lang="ko-KR" altLang="en-US" sz="1050" dirty="0">
                  <a:latin typeface="맑은 고딕" pitchFamily="50" charset="-127"/>
                </a:rPr>
                <a:t>포인트 적립</a:t>
              </a:r>
              <a:endParaRPr kumimoji="1" lang="en-US" altLang="ko-KR" sz="1050" dirty="0">
                <a:latin typeface="맑은 고딕" pitchFamily="50" charset="-127"/>
              </a:endParaRP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50" dirty="0">
                  <a:latin typeface="맑은 고딕" pitchFamily="50" charset="-127"/>
                </a:rPr>
                <a:t>   – </a:t>
              </a:r>
              <a:r>
                <a:rPr kumimoji="1" lang="ko-KR" altLang="en-US" sz="1050" dirty="0">
                  <a:latin typeface="맑은 고딕" pitchFamily="50" charset="-127"/>
                </a:rPr>
                <a:t>강의를 수강하거나 소개하기로 포인트 적립 가능</a:t>
              </a:r>
              <a:endParaRPr kumimoji="1" lang="en-US" altLang="ko-KR" sz="1050" dirty="0">
                <a:latin typeface="맑은 고딕" pitchFamily="50" charset="-127"/>
              </a:endParaRPr>
            </a:p>
            <a:p>
              <a:pPr lvl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1" lang="ko-KR" altLang="en-US" sz="1050" dirty="0">
                  <a:latin typeface="맑은 고딕" pitchFamily="50" charset="-127"/>
                </a:rPr>
                <a:t> 등급 관리 </a:t>
              </a:r>
              <a:r>
                <a:rPr kumimoji="1" lang="en-US" altLang="ko-KR" sz="1050" dirty="0">
                  <a:latin typeface="맑은 고딕" pitchFamily="50" charset="-127"/>
                </a:rPr>
                <a:t>– </a:t>
              </a:r>
              <a:r>
                <a:rPr kumimoji="1" lang="ko-KR" altLang="en-US" sz="1050" dirty="0">
                  <a:latin typeface="맑은 고딕" pitchFamily="50" charset="-127"/>
                </a:rPr>
                <a:t>등급이 높아질수록 혜택이 커짐</a:t>
              </a:r>
              <a:endParaRPr kumimoji="1" lang="en-US" altLang="ko-KR" sz="1050" dirty="0">
                <a:latin typeface="맑은 고딕" pitchFamily="50" charset="-127"/>
              </a:endParaRPr>
            </a:p>
          </p:txBody>
        </p:sp>
      </p:grpSp>
      <p:cxnSp>
        <p:nvCxnSpPr>
          <p:cNvPr id="26" name="꺾인 연결선 19"/>
          <p:cNvCxnSpPr>
            <a:endCxn id="24" idx="2"/>
          </p:cNvCxnSpPr>
          <p:nvPr/>
        </p:nvCxnSpPr>
        <p:spPr>
          <a:xfrm flipV="1">
            <a:off x="6400800" y="2524125"/>
            <a:ext cx="1352550" cy="1323975"/>
          </a:xfrm>
          <a:prstGeom prst="bentConnector2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89196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1. </a:t>
            </a:r>
            <a:r>
              <a:rPr lang="ko-KR" altLang="en-US" spc="-150" dirty="0">
                <a:latin typeface="+mj-ea"/>
              </a:rPr>
              <a:t>수행 범위</a:t>
            </a:r>
            <a:endParaRPr lang="ko-KR" altLang="en-US" spc="-150" dirty="0"/>
          </a:p>
        </p:txBody>
      </p:sp>
      <p:sp>
        <p:nvSpPr>
          <p:cNvPr id="28" name="TextBox 27"/>
          <p:cNvSpPr txBox="1"/>
          <p:nvPr/>
        </p:nvSpPr>
        <p:spPr>
          <a:xfrm>
            <a:off x="108996" y="774121"/>
            <a:ext cx="961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chemeClr val="accent5"/>
                </a:solidFill>
                <a:latin typeface="맑은 고딕" panose="020B0503020000020004" pitchFamily="50" charset="-127"/>
              </a:rPr>
              <a:t>솔루션 </a:t>
            </a:r>
            <a:r>
              <a:rPr lang="ko-KR" altLang="en-US" sz="1200" b="1" spc="-150" dirty="0">
                <a:solidFill>
                  <a:schemeClr val="accent5"/>
                </a:solidFill>
                <a:latin typeface="맑은 고딕" panose="020B0503020000020004" pitchFamily="50" charset="-127"/>
              </a:rPr>
              <a:t>공급 내역 </a:t>
            </a:r>
            <a:r>
              <a:rPr lang="en-US" altLang="ko-KR" sz="1200" b="1" spc="-150" dirty="0">
                <a:solidFill>
                  <a:schemeClr val="accent5"/>
                </a:solidFill>
                <a:latin typeface="맑은 고딕" panose="020B0503020000020004" pitchFamily="50" charset="-127"/>
              </a:rPr>
              <a:t>( 1 / 2 )</a:t>
            </a:r>
            <a:endParaRPr lang="ko-KR" altLang="en-US" sz="1200" b="1" spc="-150" dirty="0">
              <a:solidFill>
                <a:schemeClr val="accent5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8996" y="1033084"/>
            <a:ext cx="9616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50" dirty="0">
                <a:solidFill>
                  <a:srgbClr val="DDDD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|</a:t>
            </a:r>
            <a:r>
              <a:rPr lang="en-US" altLang="ko-KR" sz="1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웹 서비스를 기반으로 설계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구현된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5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 모듈이 공급되어집니다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.  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포탈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그룹웨어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메신저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모바일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그룹웨어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모바일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메신저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74824" y="1409837"/>
            <a:ext cx="8756353" cy="4812175"/>
            <a:chOff x="574824" y="1401448"/>
            <a:chExt cx="8756353" cy="4812175"/>
          </a:xfrm>
        </p:grpSpPr>
        <p:sp>
          <p:nvSpPr>
            <p:cNvPr id="25" name="직사각형 24"/>
            <p:cNvSpPr/>
            <p:nvPr/>
          </p:nvSpPr>
          <p:spPr>
            <a:xfrm>
              <a:off x="574824" y="5200712"/>
              <a:ext cx="4113332" cy="1012911"/>
            </a:xfrm>
            <a:prstGeom prst="rect">
              <a:avLst/>
            </a:prstGeom>
            <a:solidFill>
              <a:srgbClr val="F7F9FB"/>
            </a:solidFill>
            <a:ln>
              <a:solidFill>
                <a:srgbClr val="C8CED6"/>
              </a:solidFill>
            </a:ln>
            <a:effectLst>
              <a:outerShdw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17845" y="2657709"/>
              <a:ext cx="4113332" cy="1012911"/>
            </a:xfrm>
            <a:prstGeom prst="rect">
              <a:avLst/>
            </a:prstGeom>
            <a:solidFill>
              <a:srgbClr val="F7F9FB"/>
            </a:solidFill>
            <a:ln>
              <a:solidFill>
                <a:srgbClr val="C8CED6"/>
              </a:solidFill>
            </a:ln>
            <a:effectLst>
              <a:outerShdw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217845" y="5200712"/>
              <a:ext cx="4113332" cy="1012911"/>
            </a:xfrm>
            <a:prstGeom prst="rect">
              <a:avLst/>
            </a:prstGeom>
            <a:solidFill>
              <a:srgbClr val="F7F9FB"/>
            </a:solidFill>
            <a:ln>
              <a:solidFill>
                <a:srgbClr val="C8CED6"/>
              </a:solidFill>
            </a:ln>
            <a:effectLst>
              <a:outerShdw dist="381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3513" y="5622785"/>
              <a:ext cx="2637710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spc="-50" dirty="0">
                  <a:latin typeface="+mj-ea"/>
                </a:rPr>
                <a:t>- 1:N </a:t>
              </a:r>
              <a:r>
                <a:rPr lang="ko-KR" altLang="en-US" sz="900" spc="-50" dirty="0">
                  <a:latin typeface="+mj-ea"/>
                </a:rPr>
                <a:t>대화</a:t>
              </a:r>
              <a:r>
                <a:rPr lang="en-US" altLang="ko-KR" sz="900" spc="-50" dirty="0">
                  <a:latin typeface="+mj-ea"/>
                </a:rPr>
                <a:t>, </a:t>
              </a:r>
              <a:r>
                <a:rPr lang="ko-KR" altLang="en-US" sz="900" spc="-50" dirty="0">
                  <a:latin typeface="+mj-ea"/>
                </a:rPr>
                <a:t>쪽지</a:t>
              </a:r>
              <a:r>
                <a:rPr lang="en-US" altLang="ko-KR" sz="900" spc="-50" dirty="0">
                  <a:latin typeface="+mj-ea"/>
                </a:rPr>
                <a:t>, </a:t>
              </a:r>
              <a:r>
                <a:rPr lang="ko-KR" altLang="en-US" sz="900" spc="-50" dirty="0">
                  <a:latin typeface="+mj-ea"/>
                </a:rPr>
                <a:t>파일 공유 기능 제공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spc="-50" dirty="0">
                  <a:latin typeface="+mj-ea"/>
                </a:rPr>
                <a:t>- </a:t>
              </a:r>
              <a:r>
                <a:rPr lang="ko-KR" altLang="en-US" sz="900" spc="-50" dirty="0">
                  <a:latin typeface="+mj-ea"/>
                </a:rPr>
                <a:t>그룹웨어와의 완벽한 연동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15768" y="5451698"/>
              <a:ext cx="13962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spc="-50" dirty="0">
                  <a:latin typeface="+mj-ea"/>
                </a:rPr>
                <a:t>제공 사항 </a:t>
              </a:r>
              <a:r>
                <a:rPr lang="en-US" altLang="ko-KR" sz="800" spc="-50">
                  <a:latin typeface="+mj-ea"/>
                </a:rPr>
                <a:t>: </a:t>
              </a:r>
              <a:r>
                <a:rPr lang="en-US" altLang="ko-KR" sz="800" b="1" spc="-50">
                  <a:latin typeface="+mj-ea"/>
                </a:rPr>
                <a:t>500 </a:t>
              </a:r>
              <a:r>
                <a:rPr lang="en-US" altLang="ko-KR" sz="800" b="1" spc="-50" dirty="0">
                  <a:latin typeface="+mj-ea"/>
                </a:rPr>
                <a:t>Users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3513" y="5405532"/>
              <a:ext cx="240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spc="-50" dirty="0">
                  <a:latin typeface="+mj-ea"/>
                </a:rPr>
                <a:t>개인 프로필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36533" y="3079782"/>
              <a:ext cx="3694255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spc="-50" dirty="0">
                  <a:latin typeface="+mj-ea"/>
                </a:rPr>
                <a:t>- </a:t>
              </a:r>
              <a:r>
                <a:rPr lang="ko-KR" altLang="en-US" sz="900" spc="-50" dirty="0">
                  <a:latin typeface="+mj-ea"/>
                </a:rPr>
                <a:t>업무 포탈을 중심으로 </a:t>
              </a:r>
              <a:r>
                <a:rPr lang="en-US" altLang="ko-KR" sz="900" spc="-50" dirty="0">
                  <a:latin typeface="+mj-ea"/>
                </a:rPr>
                <a:t>HTML5 </a:t>
              </a:r>
              <a:r>
                <a:rPr lang="ko-KR" altLang="en-US" sz="900" spc="-50" dirty="0">
                  <a:latin typeface="+mj-ea"/>
                </a:rPr>
                <a:t>기반 환경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spc="-50" dirty="0">
                  <a:latin typeface="+mj-ea"/>
                </a:rPr>
                <a:t>- </a:t>
              </a:r>
              <a:r>
                <a:rPr lang="ko-KR" altLang="en-US" sz="900" spc="-50" dirty="0">
                  <a:latin typeface="+mj-ea"/>
                </a:rPr>
                <a:t>업무지원</a:t>
              </a:r>
              <a:r>
                <a:rPr lang="en-US" altLang="ko-KR" sz="900" spc="-50" dirty="0">
                  <a:latin typeface="+mj-ea"/>
                </a:rPr>
                <a:t>, </a:t>
              </a:r>
              <a:r>
                <a:rPr lang="ko-KR" altLang="en-US" sz="900" spc="-50" dirty="0">
                  <a:latin typeface="+mj-ea"/>
                </a:rPr>
                <a:t>커뮤니케이션</a:t>
              </a:r>
              <a:r>
                <a:rPr lang="en-US" altLang="ko-KR" sz="900" spc="-50" dirty="0">
                  <a:latin typeface="+mj-ea"/>
                </a:rPr>
                <a:t>, </a:t>
              </a:r>
              <a:r>
                <a:rPr lang="ko-KR" altLang="en-US" sz="900" spc="-50" dirty="0">
                  <a:latin typeface="+mj-ea"/>
                </a:rPr>
                <a:t>협업 관련 모듈로 구성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40100" y="2908695"/>
              <a:ext cx="15149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spc="-50" dirty="0">
                  <a:latin typeface="+mj-ea"/>
                </a:rPr>
                <a:t>제공 사항 </a:t>
              </a:r>
              <a:r>
                <a:rPr lang="en-US" altLang="ko-KR" sz="800" spc="-50">
                  <a:latin typeface="+mj-ea"/>
                </a:rPr>
                <a:t>: </a:t>
              </a:r>
              <a:r>
                <a:rPr lang="en-US" altLang="ko-KR" sz="800" b="1" spc="-50">
                  <a:latin typeface="+mj-ea"/>
                </a:rPr>
                <a:t>500 </a:t>
              </a:r>
              <a:r>
                <a:rPr lang="en-US" altLang="ko-KR" sz="800" b="1" spc="-50" dirty="0">
                  <a:latin typeface="+mj-ea"/>
                </a:rPr>
                <a:t>Users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36534" y="2862529"/>
              <a:ext cx="240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spc="-50" dirty="0">
                  <a:latin typeface="+mj-ea"/>
                </a:rPr>
                <a:t>공유 게시판</a:t>
              </a:r>
              <a:endParaRPr lang="en-US" altLang="ko-KR" sz="1100" b="1" spc="-50" dirty="0">
                <a:latin typeface="+mj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36534" y="5622785"/>
              <a:ext cx="2637710" cy="481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spc="-50" dirty="0">
                  <a:latin typeface="+mj-ea"/>
                </a:rPr>
                <a:t>- </a:t>
              </a:r>
              <a:r>
                <a:rPr lang="ko-KR" altLang="en-US" sz="900" spc="-50" dirty="0">
                  <a:latin typeface="+mj-ea"/>
                </a:rPr>
                <a:t>대용량 메일</a:t>
              </a:r>
              <a:r>
                <a:rPr lang="en-US" altLang="ko-KR" sz="900" spc="-50" dirty="0">
                  <a:latin typeface="+mj-ea"/>
                </a:rPr>
                <a:t>, </a:t>
              </a:r>
              <a:r>
                <a:rPr lang="ko-KR" altLang="en-US" sz="900" spc="-50" dirty="0">
                  <a:latin typeface="+mj-ea"/>
                </a:rPr>
                <a:t>승인메일</a:t>
              </a:r>
              <a:r>
                <a:rPr lang="en-US" altLang="ko-KR" sz="900" spc="-50" dirty="0">
                  <a:latin typeface="+mj-ea"/>
                </a:rPr>
                <a:t>, </a:t>
              </a:r>
              <a:r>
                <a:rPr lang="ko-KR" altLang="en-US" sz="900" spc="-50" dirty="0">
                  <a:latin typeface="+mj-ea"/>
                </a:rPr>
                <a:t>보안메일 기능 제공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spc="-50" dirty="0">
                  <a:latin typeface="+mj-ea"/>
                </a:rPr>
                <a:t>- </a:t>
              </a:r>
              <a:r>
                <a:rPr lang="ko-KR" altLang="en-US" sz="900" spc="-50" dirty="0">
                  <a:latin typeface="+mj-ea"/>
                </a:rPr>
                <a:t>메일 </a:t>
              </a:r>
              <a:r>
                <a:rPr lang="ko-KR" altLang="en-US" sz="900" spc="-50" dirty="0" err="1">
                  <a:latin typeface="+mj-ea"/>
                </a:rPr>
                <a:t>수발신</a:t>
              </a:r>
              <a:r>
                <a:rPr lang="ko-KR" altLang="en-US" sz="900" spc="-50" dirty="0">
                  <a:latin typeface="+mj-ea"/>
                </a:rPr>
                <a:t> 로그 조회 및 백업 관리 기능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858789" y="5451698"/>
              <a:ext cx="13962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800" spc="-50" dirty="0">
                  <a:latin typeface="+mj-ea"/>
                </a:rPr>
                <a:t>제공 사항 </a:t>
              </a:r>
              <a:r>
                <a:rPr lang="en-US" altLang="ko-KR" sz="800" spc="-50">
                  <a:latin typeface="+mj-ea"/>
                </a:rPr>
                <a:t>: </a:t>
              </a:r>
              <a:r>
                <a:rPr lang="en-US" altLang="ko-KR" sz="800" b="1" spc="-50">
                  <a:latin typeface="+mj-ea"/>
                </a:rPr>
                <a:t>500 </a:t>
              </a:r>
              <a:r>
                <a:rPr lang="en-US" altLang="ko-KR" sz="800" b="1" spc="-50" dirty="0">
                  <a:latin typeface="+mj-ea"/>
                </a:rPr>
                <a:t>Users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36534" y="5405532"/>
              <a:ext cx="24035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spc="-50" dirty="0">
                  <a:latin typeface="+mj-ea"/>
                </a:rPr>
                <a:t>NAON E-Mail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74824" y="3944451"/>
              <a:ext cx="4113332" cy="13626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8CE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217845" y="1401448"/>
              <a:ext cx="4113332" cy="13626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8CE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217845" y="3944451"/>
              <a:ext cx="4113332" cy="13626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8CE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576" y="4379057"/>
              <a:ext cx="2363542" cy="609044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42" y="4330701"/>
              <a:ext cx="2331096" cy="588432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574824" y="1401448"/>
              <a:ext cx="7879141" cy="2269172"/>
              <a:chOff x="574824" y="1401448"/>
              <a:chExt cx="7879141" cy="2269172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74824" y="2657709"/>
                <a:ext cx="4113332" cy="1012911"/>
              </a:xfrm>
              <a:prstGeom prst="rect">
                <a:avLst/>
              </a:prstGeom>
              <a:solidFill>
                <a:srgbClr val="F7F9FB"/>
              </a:solidFill>
              <a:ln>
                <a:solidFill>
                  <a:srgbClr val="C8CED6"/>
                </a:solidFill>
              </a:ln>
              <a:effectLst>
                <a:outerShdw dist="38100" dir="5400000" algn="t" rotWithShape="0">
                  <a:prstClr val="black">
                    <a:alpha val="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3513" y="3079782"/>
                <a:ext cx="2637710" cy="481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00" spc="-50" dirty="0">
                    <a:latin typeface="+mj-ea"/>
                  </a:rPr>
                  <a:t>- Web OS platform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900" spc="-50" dirty="0">
                    <a:latin typeface="+mj-ea"/>
                  </a:rPr>
                  <a:t>- Administration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591609" y="2908695"/>
                <a:ext cx="10203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800" spc="-50" dirty="0">
                    <a:latin typeface="+mj-ea"/>
                  </a:rPr>
                  <a:t>제공 사항 </a:t>
                </a:r>
                <a:r>
                  <a:rPr lang="en-US" altLang="ko-KR" sz="800" spc="-50" dirty="0">
                    <a:latin typeface="+mj-ea"/>
                  </a:rPr>
                  <a:t>: </a:t>
                </a:r>
                <a:r>
                  <a:rPr lang="en-US" altLang="ko-KR" sz="800" b="1" spc="-50" dirty="0">
                    <a:latin typeface="+mj-ea"/>
                  </a:rPr>
                  <a:t>1 EA</a:t>
                </a:r>
                <a:endParaRPr lang="en-US" altLang="ko-KR" sz="800" b="1" dirty="0">
                  <a:latin typeface="+mj-ea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93513" y="2862529"/>
                <a:ext cx="24035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>
                    <a:latin typeface="+mj-ea"/>
                  </a:rPr>
                  <a:t>채팅</a:t>
                </a: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574824" y="1401448"/>
                <a:ext cx="4113332" cy="13626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8CED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7342" y="1874480"/>
                <a:ext cx="2436623" cy="435505"/>
              </a:xfrm>
              <a:prstGeom prst="rect">
                <a:avLst/>
              </a:prstGeom>
            </p:spPr>
          </p:pic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A7134BF-2E20-428F-9024-D97A6732F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425" y="4457700"/>
              <a:ext cx="2371725" cy="39528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83D9C17-DAF3-11FD-7E75-6D164630CB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41" y="1743752"/>
            <a:ext cx="2331096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71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1. </a:t>
            </a:r>
            <a:r>
              <a:rPr lang="ko-KR" altLang="en-US" spc="-150" dirty="0">
                <a:latin typeface="+mj-ea"/>
              </a:rPr>
              <a:t>수행 범위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300" dirty="0">
                <a:latin typeface="+mj-ea"/>
                <a:ea typeface="+mj-ea"/>
              </a:rPr>
              <a:t>Ⅱ  </a:t>
            </a:r>
            <a:r>
              <a:rPr lang="ko-KR" altLang="en-US" sz="1400" b="1" spc="-300" dirty="0">
                <a:latin typeface="+mj-ea"/>
                <a:ea typeface="+mj-ea"/>
              </a:rPr>
              <a:t>프로젝트 수행 범위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8996" y="774121"/>
            <a:ext cx="961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50" dirty="0">
                <a:solidFill>
                  <a:schemeClr val="accent5"/>
                </a:solidFill>
                <a:latin typeface="맑은 고딕" panose="020B0503020000020004" pitchFamily="50" charset="-127"/>
              </a:rPr>
              <a:t>솔루션 </a:t>
            </a:r>
            <a:r>
              <a:rPr lang="ko-KR" altLang="en-US" sz="1200" b="1" spc="-150" dirty="0">
                <a:solidFill>
                  <a:schemeClr val="accent5"/>
                </a:solidFill>
                <a:latin typeface="맑은 고딕" panose="020B0503020000020004" pitchFamily="50" charset="-127"/>
              </a:rPr>
              <a:t>공급 내역 </a:t>
            </a:r>
            <a:r>
              <a:rPr lang="en-US" altLang="ko-KR" sz="1200" b="1" spc="-150" dirty="0">
                <a:solidFill>
                  <a:schemeClr val="accent5"/>
                </a:solidFill>
                <a:latin typeface="맑은 고딕" panose="020B0503020000020004" pitchFamily="50" charset="-127"/>
              </a:rPr>
              <a:t>( 2 / 2 )</a:t>
            </a:r>
            <a:endParaRPr lang="ko-KR" altLang="en-US" sz="1200" b="1" spc="-150" dirty="0">
              <a:solidFill>
                <a:schemeClr val="accent5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0537F2-9DE7-4EBD-8D1E-E19CF066D662}"/>
              </a:ext>
            </a:extLst>
          </p:cNvPr>
          <p:cNvSpPr/>
          <p:nvPr/>
        </p:nvSpPr>
        <p:spPr>
          <a:xfrm>
            <a:off x="574824" y="2657709"/>
            <a:ext cx="4113332" cy="1012911"/>
          </a:xfrm>
          <a:prstGeom prst="rect">
            <a:avLst/>
          </a:prstGeom>
          <a:solidFill>
            <a:srgbClr val="F7F9FB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7B0724C-D974-4E27-9C5B-65B892479B0B}"/>
              </a:ext>
            </a:extLst>
          </p:cNvPr>
          <p:cNvSpPr/>
          <p:nvPr/>
        </p:nvSpPr>
        <p:spPr>
          <a:xfrm>
            <a:off x="5217845" y="2657709"/>
            <a:ext cx="4113332" cy="1012911"/>
          </a:xfrm>
          <a:prstGeom prst="rect">
            <a:avLst/>
          </a:prstGeom>
          <a:solidFill>
            <a:srgbClr val="F7F9FB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B7C3F-5F86-4015-A6EF-3D2198C113A7}"/>
              </a:ext>
            </a:extLst>
          </p:cNvPr>
          <p:cNvSpPr txBox="1"/>
          <p:nvPr/>
        </p:nvSpPr>
        <p:spPr>
          <a:xfrm>
            <a:off x="3390563" y="2822069"/>
            <a:ext cx="1221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 사항 </a:t>
            </a:r>
            <a:r>
              <a:rPr lang="en-US" altLang="ko-KR" sz="800" spc="-5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800" b="1" spc="-50">
                <a:latin typeface="맑은 고딕" panose="020B0503020000020004" pitchFamily="50" charset="-127"/>
                <a:ea typeface="맑은 고딕" panose="020B0503020000020004" pitchFamily="50" charset="-127"/>
              </a:rPr>
              <a:t>500 </a:t>
            </a:r>
            <a:r>
              <a:rPr lang="en-US" altLang="ko-KR" sz="8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B0BB25-BFF9-4C26-AF46-1FFFEF56517C}"/>
              </a:ext>
            </a:extLst>
          </p:cNvPr>
          <p:cNvSpPr txBox="1"/>
          <p:nvPr/>
        </p:nvSpPr>
        <p:spPr>
          <a:xfrm>
            <a:off x="7740100" y="2822069"/>
            <a:ext cx="1514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 사항 </a:t>
            </a:r>
            <a:r>
              <a:rPr lang="en-US" altLang="ko-KR" sz="800" spc="-5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800" b="1" spc="-50">
                <a:latin typeface="맑은 고딕" panose="020B0503020000020004" pitchFamily="50" charset="-127"/>
                <a:ea typeface="맑은 고딕" panose="020B0503020000020004" pitchFamily="50" charset="-127"/>
              </a:rPr>
              <a:t> 500 </a:t>
            </a:r>
            <a:r>
              <a:rPr lang="en-US" altLang="ko-KR" sz="8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Users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E3289B-28F1-4F7C-A6BA-A78B759323C5}"/>
              </a:ext>
            </a:extLst>
          </p:cNvPr>
          <p:cNvSpPr/>
          <p:nvPr/>
        </p:nvSpPr>
        <p:spPr>
          <a:xfrm>
            <a:off x="574824" y="1401448"/>
            <a:ext cx="4113332" cy="1362601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CADAA1-0577-4333-902E-56D9E422A2E8}"/>
              </a:ext>
            </a:extLst>
          </p:cNvPr>
          <p:cNvSpPr/>
          <p:nvPr/>
        </p:nvSpPr>
        <p:spPr>
          <a:xfrm>
            <a:off x="5217845" y="1401448"/>
            <a:ext cx="4113332" cy="1362601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A70AAE-CCA8-44C5-BB8D-7974B938641F}"/>
              </a:ext>
            </a:extLst>
          </p:cNvPr>
          <p:cNvSpPr txBox="1"/>
          <p:nvPr/>
        </p:nvSpPr>
        <p:spPr>
          <a:xfrm>
            <a:off x="693513" y="3079782"/>
            <a:ext cx="2637710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pc="-50" dirty="0">
                <a:latin typeface="+mn-ea"/>
              </a:rPr>
              <a:t>- Android, </a:t>
            </a:r>
            <a:r>
              <a:rPr lang="en-US" altLang="ko-KR" sz="900" spc="-50" dirty="0" err="1">
                <a:latin typeface="+mn-ea"/>
              </a:rPr>
              <a:t>iOS</a:t>
            </a:r>
            <a:r>
              <a:rPr lang="en-US" altLang="ko-KR" sz="900" spc="-50" dirty="0">
                <a:latin typeface="+mn-ea"/>
              </a:rPr>
              <a:t> </a:t>
            </a:r>
            <a:r>
              <a:rPr lang="ko-KR" altLang="en-US" sz="900" spc="-50" dirty="0">
                <a:latin typeface="+mn-ea"/>
              </a:rPr>
              <a:t>운영체제 용 </a:t>
            </a:r>
            <a:r>
              <a:rPr lang="en-US" altLang="ko-KR" sz="900" spc="-50" dirty="0">
                <a:latin typeface="+mn-ea"/>
              </a:rPr>
              <a:t>App </a:t>
            </a:r>
            <a:r>
              <a:rPr lang="ko-KR" altLang="en-US" sz="900" spc="-50" dirty="0">
                <a:latin typeface="+mn-ea"/>
              </a:rPr>
              <a:t>제공</a:t>
            </a:r>
            <a:endParaRPr lang="en-US" altLang="ko-KR" sz="900" spc="-5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spc="-50" dirty="0">
                <a:latin typeface="+mn-ea"/>
              </a:rPr>
              <a:t>- Mobile Push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ACE9B5-1806-4A2A-BCFA-13B29DCE5E7F}"/>
              </a:ext>
            </a:extLst>
          </p:cNvPr>
          <p:cNvSpPr txBox="1"/>
          <p:nvPr/>
        </p:nvSpPr>
        <p:spPr>
          <a:xfrm>
            <a:off x="5336533" y="3079782"/>
            <a:ext cx="3694255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pc="-50" dirty="0">
                <a:latin typeface="+mn-ea"/>
              </a:rPr>
              <a:t>- Android, </a:t>
            </a:r>
            <a:r>
              <a:rPr lang="en-US" altLang="ko-KR" sz="900" spc="-50" dirty="0" err="1">
                <a:latin typeface="+mn-ea"/>
              </a:rPr>
              <a:t>iOS</a:t>
            </a:r>
            <a:r>
              <a:rPr lang="en-US" altLang="ko-KR" sz="900" spc="-50" dirty="0">
                <a:latin typeface="+mn-ea"/>
              </a:rPr>
              <a:t> </a:t>
            </a:r>
            <a:r>
              <a:rPr lang="ko-KR" altLang="en-US" sz="900" spc="-50" dirty="0">
                <a:latin typeface="+mn-ea"/>
              </a:rPr>
              <a:t>운영체제 용 </a:t>
            </a:r>
            <a:r>
              <a:rPr lang="en-US" altLang="ko-KR" sz="900" spc="-50" dirty="0">
                <a:latin typeface="+mn-ea"/>
              </a:rPr>
              <a:t>hybrid App</a:t>
            </a:r>
            <a:r>
              <a:rPr lang="ko-KR" altLang="en-US" sz="900" spc="-50" dirty="0">
                <a:latin typeface="+mn-ea"/>
              </a:rPr>
              <a:t>제공</a:t>
            </a:r>
          </a:p>
          <a:p>
            <a:pPr>
              <a:lnSpc>
                <a:spcPct val="150000"/>
              </a:lnSpc>
            </a:pPr>
            <a:r>
              <a:rPr lang="en-US" altLang="ko-KR" sz="900" spc="-50" dirty="0">
                <a:latin typeface="+mn-ea"/>
              </a:rPr>
              <a:t>- </a:t>
            </a:r>
            <a:r>
              <a:rPr lang="ko-KR" altLang="en-US" sz="900" spc="-50" dirty="0" err="1">
                <a:latin typeface="+mn-ea"/>
              </a:rPr>
              <a:t>모바일</a:t>
            </a:r>
            <a:r>
              <a:rPr lang="ko-KR" altLang="en-US" sz="900" spc="-50" dirty="0">
                <a:latin typeface="+mn-ea"/>
              </a:rPr>
              <a:t> 환경에</a:t>
            </a:r>
            <a:r>
              <a:rPr lang="en-US" altLang="ko-KR" sz="900" spc="-50" dirty="0">
                <a:latin typeface="+mn-ea"/>
              </a:rPr>
              <a:t> </a:t>
            </a:r>
            <a:r>
              <a:rPr lang="ko-KR" altLang="en-US" sz="900" spc="-50" dirty="0">
                <a:latin typeface="+mn-ea"/>
              </a:rPr>
              <a:t>최적화된 그룹웨어 환경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4BAF52-B4F6-4EF6-B33D-8749CDB2C7EE}"/>
              </a:ext>
            </a:extLst>
          </p:cNvPr>
          <p:cNvSpPr txBox="1"/>
          <p:nvPr/>
        </p:nvSpPr>
        <p:spPr>
          <a:xfrm>
            <a:off x="693513" y="2822069"/>
            <a:ext cx="2403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NAON Mobile Messenger</a:t>
            </a:r>
            <a:endParaRPr lang="ko-KR" altLang="en-US" sz="1100" b="1" spc="-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28209C-E3A1-424D-87B1-CE5F84EE1E3A}"/>
              </a:ext>
            </a:extLst>
          </p:cNvPr>
          <p:cNvSpPr txBox="1"/>
          <p:nvPr/>
        </p:nvSpPr>
        <p:spPr>
          <a:xfrm>
            <a:off x="5336534" y="2822069"/>
            <a:ext cx="2403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NAON Hybrid Mobile GW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C1DB387-B843-4DB6-A6A4-1D9568C2B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61" y="1771348"/>
            <a:ext cx="1928900" cy="622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F79333D-2275-4E3A-9860-1CA524125891}"/>
              </a:ext>
            </a:extLst>
          </p:cNvPr>
          <p:cNvSpPr txBox="1"/>
          <p:nvPr/>
        </p:nvSpPr>
        <p:spPr>
          <a:xfrm>
            <a:off x="108996" y="1033084"/>
            <a:ext cx="9616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50" dirty="0">
                <a:solidFill>
                  <a:srgbClr val="DDDD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|</a:t>
            </a:r>
            <a:r>
              <a:rPr lang="en-US" altLang="ko-KR" sz="1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웹 서비스를 기반으로 설계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구현된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5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 모듈이 공급되어집니다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.  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포탈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그룹웨어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메신저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모바일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그룹웨어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모바일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메신저</a:t>
            </a:r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00417878-FE6A-440D-9533-9B637933B2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146" y="1814567"/>
          <a:ext cx="2190654" cy="55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5244444" imgH="1320635" progId="Photoshop.Image.13">
                  <p:embed/>
                </p:oleObj>
              </mc:Choice>
              <mc:Fallback>
                <p:oleObj name="Image" r:id="rId4" imgW="5244444" imgH="1320635" progId="Photoshop.Image.13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146" y="1814567"/>
                        <a:ext cx="2190654" cy="5518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8996" y="3778775"/>
            <a:ext cx="961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en-US" altLang="ko-KR" sz="1200" b="1" spc="-5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rd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party</a:t>
            </a: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공급 내역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996" y="4037738"/>
            <a:ext cx="9616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pc="-50" dirty="0">
                <a:solidFill>
                  <a:srgbClr val="DDDDD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|</a:t>
            </a:r>
            <a:r>
              <a:rPr lang="en-US" altLang="ko-KR" sz="1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그룹웨어의 기능을 더욱 편리하게 도움을 줄 부가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솔루션를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연계하여 안정적이고 편리한 그룹웨어 환경을 제공하겠습니다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063960" y="4395813"/>
            <a:ext cx="1767077" cy="1469285"/>
          </a:xfrm>
          <a:prstGeom prst="rect">
            <a:avLst/>
          </a:prstGeom>
          <a:noFill/>
          <a:ln>
            <a:solidFill>
              <a:srgbClr val="C8CE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063960" y="5865099"/>
            <a:ext cx="1767077" cy="778340"/>
          </a:xfrm>
          <a:prstGeom prst="rect">
            <a:avLst/>
          </a:prstGeom>
          <a:solidFill>
            <a:srgbClr val="F7F9FB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31288" y="5308412"/>
            <a:ext cx="1432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latin typeface="+mj-ea"/>
              </a:rPr>
              <a:t>WebEditor</a:t>
            </a:r>
            <a:r>
              <a:rPr lang="en-US" altLang="ko-KR" sz="1000" b="1" dirty="0">
                <a:latin typeface="+mj-ea"/>
              </a:rPr>
              <a:t> </a:t>
            </a:r>
          </a:p>
          <a:p>
            <a:pPr algn="ctr"/>
            <a:r>
              <a:rPr lang="en-US" altLang="ko-KR" sz="1000" dirty="0">
                <a:latin typeface="+mj-ea"/>
              </a:rPr>
              <a:t>(</a:t>
            </a:r>
            <a:r>
              <a:rPr lang="en-US" altLang="ko-KR" sz="1000" dirty="0" err="1">
                <a:latin typeface="+mj-ea"/>
              </a:rPr>
              <a:t>Namo</a:t>
            </a:r>
            <a:r>
              <a:rPr lang="en-US" altLang="ko-KR" sz="1000" dirty="0">
                <a:latin typeface="+mj-ea"/>
              </a:rPr>
              <a:t> Cross Editor)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63960" y="5928947"/>
            <a:ext cx="1767077" cy="646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spc="-50" dirty="0">
                <a:latin typeface="+mj-ea"/>
              </a:rPr>
              <a:t>- </a:t>
            </a:r>
            <a:r>
              <a:rPr lang="ko-KR" altLang="en-US" sz="800" spc="-50" dirty="0" err="1">
                <a:latin typeface="+mj-ea"/>
              </a:rPr>
              <a:t>공급사</a:t>
            </a:r>
            <a:r>
              <a:rPr lang="ko-KR" altLang="en-US" sz="800" spc="-50" dirty="0">
                <a:latin typeface="+mj-ea"/>
              </a:rPr>
              <a:t> </a:t>
            </a:r>
            <a:r>
              <a:rPr lang="en-US" altLang="ko-KR" sz="800" spc="-50" dirty="0">
                <a:latin typeface="+mj-ea"/>
              </a:rPr>
              <a:t>: (</a:t>
            </a:r>
            <a:r>
              <a:rPr lang="ko-KR" altLang="en-US" sz="800" spc="-50" dirty="0">
                <a:latin typeface="+mj-ea"/>
              </a:rPr>
              <a:t>주</a:t>
            </a:r>
            <a:r>
              <a:rPr lang="en-US" altLang="ko-KR" sz="800" spc="-50" dirty="0">
                <a:latin typeface="+mj-ea"/>
              </a:rPr>
              <a:t>) </a:t>
            </a:r>
            <a:r>
              <a:rPr lang="en-US" altLang="ko-KR" sz="800" spc="-50" dirty="0" err="1">
                <a:latin typeface="+mj-ea"/>
              </a:rPr>
              <a:t>Namo</a:t>
            </a:r>
            <a:endParaRPr lang="en-US" altLang="ko-KR" sz="800" spc="-5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800" spc="-50" dirty="0">
                <a:latin typeface="+mj-ea"/>
              </a:rPr>
              <a:t>- </a:t>
            </a:r>
            <a:r>
              <a:rPr lang="ko-KR" altLang="en-US" sz="800" spc="-50" dirty="0">
                <a:latin typeface="+mj-ea"/>
              </a:rPr>
              <a:t>제공 사항 </a:t>
            </a:r>
            <a:r>
              <a:rPr lang="en-US" altLang="ko-KR" sz="800" spc="-50">
                <a:latin typeface="+mj-ea"/>
              </a:rPr>
              <a:t>:      </a:t>
            </a:r>
            <a:r>
              <a:rPr lang="en-US" altLang="ko-KR" sz="800" b="1" spc="-50">
                <a:latin typeface="+mj-ea"/>
              </a:rPr>
              <a:t>5000 Users</a:t>
            </a:r>
            <a:endParaRPr lang="en-US" altLang="ko-KR" sz="800" b="1" spc="-5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800" spc="-50" dirty="0">
                <a:latin typeface="+mj-ea"/>
              </a:rPr>
              <a:t>- </a:t>
            </a:r>
            <a:r>
              <a:rPr lang="ko-KR" altLang="en-US" sz="800" spc="-50" dirty="0">
                <a:latin typeface="+mj-ea"/>
              </a:rPr>
              <a:t>지원</a:t>
            </a:r>
            <a:r>
              <a:rPr lang="en-US" altLang="ko-KR" sz="800" spc="-50" dirty="0">
                <a:latin typeface="+mj-ea"/>
              </a:rPr>
              <a:t>OS : Linux, Windows Server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58" y="4615730"/>
            <a:ext cx="655080" cy="649016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386167" y="4429026"/>
            <a:ext cx="1767077" cy="1469285"/>
          </a:xfrm>
          <a:prstGeom prst="rect">
            <a:avLst/>
          </a:prstGeom>
          <a:noFill/>
          <a:ln>
            <a:solidFill>
              <a:srgbClr val="C8CED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86167" y="5898312"/>
            <a:ext cx="1767077" cy="778340"/>
          </a:xfrm>
          <a:prstGeom prst="rect">
            <a:avLst/>
          </a:prstGeom>
          <a:solidFill>
            <a:srgbClr val="F7F9FB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53495" y="5341625"/>
            <a:ext cx="1432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Web Spread Sheet</a:t>
            </a:r>
          </a:p>
          <a:p>
            <a:pPr algn="ctr"/>
            <a:r>
              <a:rPr lang="en-US" altLang="ko-KR" sz="1000" dirty="0">
                <a:latin typeface="+mj-ea"/>
                <a:ea typeface="+mj-ea"/>
              </a:rPr>
              <a:t>   (Spread JS) 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386167" y="5962159"/>
            <a:ext cx="176707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spc="-50" dirty="0">
                <a:latin typeface="+mn-ea"/>
              </a:rPr>
              <a:t>- </a:t>
            </a:r>
            <a:r>
              <a:rPr lang="ko-KR" altLang="en-US" sz="800" spc="-50" dirty="0" err="1">
                <a:latin typeface="+mn-ea"/>
              </a:rPr>
              <a:t>공급사</a:t>
            </a:r>
            <a:r>
              <a:rPr lang="ko-KR" altLang="en-US" sz="800" spc="-50" dirty="0">
                <a:latin typeface="+mn-ea"/>
              </a:rPr>
              <a:t> </a:t>
            </a:r>
            <a:r>
              <a:rPr lang="en-US" altLang="ko-KR" sz="800" spc="-50" dirty="0">
                <a:latin typeface="+mn-ea"/>
              </a:rPr>
              <a:t>:  </a:t>
            </a:r>
            <a:r>
              <a:rPr lang="ko-KR" altLang="en-US" sz="800" spc="-50" dirty="0" err="1">
                <a:latin typeface="+mn-ea"/>
              </a:rPr>
              <a:t>그레이프시티</a:t>
            </a:r>
            <a:r>
              <a:rPr lang="en-US" altLang="ko-KR" sz="800" spc="-50" dirty="0">
                <a:latin typeface="+mn-ea"/>
              </a:rPr>
              <a:t>(</a:t>
            </a:r>
            <a:r>
              <a:rPr lang="ko-KR" altLang="en-US" sz="800" spc="-50" dirty="0">
                <a:latin typeface="+mn-ea"/>
              </a:rPr>
              <a:t>주</a:t>
            </a:r>
            <a:r>
              <a:rPr lang="en-US" altLang="ko-KR" sz="800" spc="-5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00" spc="-50" dirty="0">
                <a:latin typeface="+mn-ea"/>
              </a:rPr>
              <a:t>- </a:t>
            </a:r>
            <a:r>
              <a:rPr lang="ko-KR" altLang="en-US" sz="800" spc="-50" dirty="0">
                <a:latin typeface="+mn-ea"/>
              </a:rPr>
              <a:t>제공 사항 </a:t>
            </a:r>
            <a:r>
              <a:rPr lang="en-US" altLang="ko-KR" sz="800" b="1" spc="-50" dirty="0">
                <a:latin typeface="+mn-ea"/>
              </a:rPr>
              <a:t>: 1 EA</a:t>
            </a:r>
          </a:p>
          <a:p>
            <a:pPr>
              <a:lnSpc>
                <a:spcPct val="150000"/>
              </a:lnSpc>
            </a:pPr>
            <a:r>
              <a:rPr lang="en-US" altLang="ko-KR" sz="800" spc="-50" dirty="0">
                <a:latin typeface="+mj-ea"/>
              </a:rPr>
              <a:t>- </a:t>
            </a:r>
            <a:r>
              <a:rPr lang="ko-KR" altLang="en-US" sz="800" spc="-50" dirty="0">
                <a:latin typeface="+mj-ea"/>
              </a:rPr>
              <a:t>지원</a:t>
            </a:r>
            <a:r>
              <a:rPr lang="en-US" altLang="ko-KR" sz="800" spc="-50" dirty="0">
                <a:latin typeface="+mj-ea"/>
              </a:rPr>
              <a:t>OS</a:t>
            </a:r>
            <a:r>
              <a:rPr lang="ko-KR" altLang="en-US" sz="800" spc="-50" dirty="0">
                <a:latin typeface="+mj-ea"/>
              </a:rPr>
              <a:t> </a:t>
            </a:r>
            <a:r>
              <a:rPr lang="en-US" altLang="ko-KR" sz="800" spc="-50" dirty="0">
                <a:latin typeface="+mj-ea"/>
              </a:rPr>
              <a:t>: Linux, Windows Server</a:t>
            </a:r>
            <a:endParaRPr lang="ko-KR" altLang="en-US" sz="800" spc="-50" dirty="0">
              <a:latin typeface="+mj-ea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04" y="4648943"/>
            <a:ext cx="658368" cy="6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6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>
                <a:latin typeface="+mj-ea"/>
              </a:rPr>
              <a:t>1. </a:t>
            </a:r>
            <a:r>
              <a:rPr lang="ko-KR" altLang="en-US" spc="-150" dirty="0">
                <a:latin typeface="+mj-ea"/>
              </a:rPr>
              <a:t>수행 범위</a:t>
            </a:r>
            <a:endParaRPr lang="ko-KR" altLang="en-US" spc="-150" dirty="0"/>
          </a:p>
        </p:txBody>
      </p:sp>
      <p:sp>
        <p:nvSpPr>
          <p:cNvPr id="88" name="TextBox 87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300" dirty="0">
                <a:latin typeface="+mj-ea"/>
                <a:ea typeface="+mj-ea"/>
              </a:rPr>
              <a:t>Ⅱ  </a:t>
            </a:r>
            <a:r>
              <a:rPr lang="ko-KR" altLang="en-US" sz="1400" b="1" spc="-300" dirty="0">
                <a:latin typeface="+mj-ea"/>
                <a:ea typeface="+mj-ea"/>
              </a:rPr>
              <a:t>프로젝트 수행 범위</a:t>
            </a:r>
          </a:p>
        </p:txBody>
      </p:sp>
      <p:sp>
        <p:nvSpPr>
          <p:cNvPr id="618" name="TextBox 617"/>
          <p:cNvSpPr txBox="1"/>
          <p:nvPr/>
        </p:nvSpPr>
        <p:spPr>
          <a:xfrm>
            <a:off x="108996" y="774121"/>
            <a:ext cx="961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그룹웨어 </a:t>
            </a:r>
            <a:r>
              <a:rPr lang="ko-KR" altLang="en-US" sz="12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솔루션 기능  </a:t>
            </a:r>
            <a:endParaRPr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193166" y="1154146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610811" y="1154146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028456" y="1154146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7446100" y="1154146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2" y="1497036"/>
            <a:ext cx="468000" cy="468000"/>
          </a:xfrm>
          <a:prstGeom prst="rect">
            <a:avLst/>
          </a:prstGeom>
          <a:noFill/>
        </p:spPr>
      </p:pic>
      <p:sp>
        <p:nvSpPr>
          <p:cNvPr id="152" name="직사각형 151"/>
          <p:cNvSpPr/>
          <p:nvPr/>
        </p:nvSpPr>
        <p:spPr>
          <a:xfrm>
            <a:off x="1401426" y="1488172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 dirty="0">
                <a:latin typeface="+mn-ea"/>
              </a:rPr>
              <a:t>전자결재</a:t>
            </a:r>
            <a:endParaRPr lang="en-US" altLang="ko-KR" sz="1100" spc="-50" dirty="0">
              <a:latin typeface="+mn-ea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1500527" y="1784922"/>
            <a:ext cx="335566" cy="145434"/>
            <a:chOff x="4796374" y="4174409"/>
            <a:chExt cx="335566" cy="145434"/>
          </a:xfrm>
        </p:grpSpPr>
        <p:grpSp>
          <p:nvGrpSpPr>
            <p:cNvPr id="154" name="그룹 153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158" name="모서리가 둥근 직사각형 157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55" name="그룹 154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156" name="자유형 155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160" name="그림 1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08" y="1497036"/>
            <a:ext cx="468000" cy="468000"/>
          </a:xfrm>
          <a:prstGeom prst="rect">
            <a:avLst/>
          </a:prstGeom>
          <a:noFill/>
        </p:spPr>
      </p:pic>
      <p:sp>
        <p:nvSpPr>
          <p:cNvPr id="161" name="직사각형 160"/>
          <p:cNvSpPr/>
          <p:nvPr/>
        </p:nvSpPr>
        <p:spPr>
          <a:xfrm>
            <a:off x="3611108" y="1488410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>
                <a:latin typeface="+mn-ea"/>
              </a:rPr>
              <a:t>전자우편</a:t>
            </a:r>
            <a:endParaRPr lang="ko-KR" altLang="en-US" sz="1100" spc="-50" dirty="0">
              <a:latin typeface="+mn-ea"/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3803273" y="1784922"/>
            <a:ext cx="335566" cy="145434"/>
            <a:chOff x="4796374" y="4174409"/>
            <a:chExt cx="335566" cy="145434"/>
          </a:xfrm>
        </p:grpSpPr>
        <p:grpSp>
          <p:nvGrpSpPr>
            <p:cNvPr id="163" name="그룹 162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167" name="모서리가 둥근 직사각형 166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4" name="그룹 163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165" name="자유형 164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169" name="그림 1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53" y="1497036"/>
            <a:ext cx="468000" cy="468000"/>
          </a:xfrm>
          <a:prstGeom prst="rect">
            <a:avLst/>
          </a:prstGeom>
          <a:noFill/>
        </p:spPr>
      </p:pic>
      <p:sp>
        <p:nvSpPr>
          <p:cNvPr id="170" name="직사각형 169"/>
          <p:cNvSpPr/>
          <p:nvPr/>
        </p:nvSpPr>
        <p:spPr>
          <a:xfrm>
            <a:off x="6121817" y="1488172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>
                <a:latin typeface="+mn-ea"/>
              </a:rPr>
              <a:t>스페이스</a:t>
            </a:r>
            <a:endParaRPr lang="ko-KR" altLang="en-US" sz="1100" spc="-50" dirty="0">
              <a:latin typeface="+mn-ea"/>
            </a:endParaRPr>
          </a:p>
        </p:txBody>
      </p:sp>
      <p:grpSp>
        <p:nvGrpSpPr>
          <p:cNvPr id="171" name="그룹 170"/>
          <p:cNvGrpSpPr/>
          <p:nvPr/>
        </p:nvGrpSpPr>
        <p:grpSpPr>
          <a:xfrm>
            <a:off x="6220918" y="1784922"/>
            <a:ext cx="335566" cy="145434"/>
            <a:chOff x="4796374" y="4174409"/>
            <a:chExt cx="335566" cy="145434"/>
          </a:xfrm>
        </p:grpSpPr>
        <p:grpSp>
          <p:nvGrpSpPr>
            <p:cNvPr id="172" name="그룹 171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176" name="모서리가 둥근 직사각형 175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3" name="그룹 172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174" name="자유형 173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178" name="그림 1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297" y="1501141"/>
            <a:ext cx="468000" cy="459789"/>
          </a:xfrm>
          <a:prstGeom prst="rect">
            <a:avLst/>
          </a:prstGeom>
          <a:noFill/>
        </p:spPr>
      </p:pic>
      <p:sp>
        <p:nvSpPr>
          <p:cNvPr id="179" name="직사각형 178"/>
          <p:cNvSpPr/>
          <p:nvPr/>
        </p:nvSpPr>
        <p:spPr>
          <a:xfrm>
            <a:off x="8539461" y="1488172"/>
            <a:ext cx="8579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>
                <a:latin typeface="+mn-ea"/>
              </a:rPr>
              <a:t>스마트워크</a:t>
            </a:r>
            <a:endParaRPr lang="ko-KR" altLang="en-US" sz="1100" spc="-50" dirty="0">
              <a:latin typeface="+mn-ea"/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8638562" y="1784922"/>
            <a:ext cx="335566" cy="145434"/>
            <a:chOff x="4796374" y="4174409"/>
            <a:chExt cx="335566" cy="145434"/>
          </a:xfrm>
        </p:grpSpPr>
        <p:grpSp>
          <p:nvGrpSpPr>
            <p:cNvPr id="181" name="그룹 180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185" name="모서리가 둥근 직사각형 184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183" name="자유형 182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87" name="직사각형 186"/>
          <p:cNvSpPr/>
          <p:nvPr/>
        </p:nvSpPr>
        <p:spPr>
          <a:xfrm>
            <a:off x="193166" y="2457670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2610811" y="2457670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5028456" y="2457670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7446100" y="2457670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2" y="2800560"/>
            <a:ext cx="468000" cy="468000"/>
          </a:xfrm>
          <a:prstGeom prst="rect">
            <a:avLst/>
          </a:prstGeom>
          <a:noFill/>
        </p:spPr>
      </p:pic>
      <p:sp>
        <p:nvSpPr>
          <p:cNvPr id="192" name="직사각형 191"/>
          <p:cNvSpPr/>
          <p:nvPr/>
        </p:nvSpPr>
        <p:spPr>
          <a:xfrm>
            <a:off x="1401426" y="2791696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>
                <a:latin typeface="+mn-ea"/>
              </a:rPr>
              <a:t>업무보고</a:t>
            </a:r>
            <a:endParaRPr lang="ko-KR" altLang="en-US" sz="1100" spc="-50" dirty="0">
              <a:latin typeface="+mn-ea"/>
            </a:endParaRPr>
          </a:p>
        </p:txBody>
      </p:sp>
      <p:grpSp>
        <p:nvGrpSpPr>
          <p:cNvPr id="193" name="그룹 192"/>
          <p:cNvGrpSpPr/>
          <p:nvPr/>
        </p:nvGrpSpPr>
        <p:grpSpPr>
          <a:xfrm>
            <a:off x="1500527" y="3088446"/>
            <a:ext cx="335566" cy="145434"/>
            <a:chOff x="4796374" y="4174409"/>
            <a:chExt cx="335566" cy="145434"/>
          </a:xfrm>
        </p:grpSpPr>
        <p:grpSp>
          <p:nvGrpSpPr>
            <p:cNvPr id="194" name="그룹 193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198" name="모서리가 둥근 직사각형 197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95" name="그룹 194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196" name="자유형 195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00" name="그림 1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08" y="2800560"/>
            <a:ext cx="468000" cy="468000"/>
          </a:xfrm>
          <a:prstGeom prst="rect">
            <a:avLst/>
          </a:prstGeom>
          <a:noFill/>
        </p:spPr>
      </p:pic>
      <p:sp>
        <p:nvSpPr>
          <p:cNvPr id="201" name="직사각형 200"/>
          <p:cNvSpPr/>
          <p:nvPr/>
        </p:nvSpPr>
        <p:spPr>
          <a:xfrm>
            <a:off x="3704172" y="2791696"/>
            <a:ext cx="5886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>
                <a:latin typeface="+mn-ea"/>
              </a:rPr>
              <a:t>게시판</a:t>
            </a:r>
            <a:endParaRPr lang="ko-KR" altLang="en-US" sz="1100" spc="-50" dirty="0">
              <a:latin typeface="+mn-ea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3803273" y="3088446"/>
            <a:ext cx="335566" cy="145434"/>
            <a:chOff x="4796374" y="4174409"/>
            <a:chExt cx="335566" cy="145434"/>
          </a:xfrm>
        </p:grpSpPr>
        <p:grpSp>
          <p:nvGrpSpPr>
            <p:cNvPr id="203" name="그룹 202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207" name="모서리가 둥근 직사각형 206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04" name="그룹 203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205" name="자유형 204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09" name="그림 2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53" y="2800560"/>
            <a:ext cx="468000" cy="468000"/>
          </a:xfrm>
          <a:prstGeom prst="rect">
            <a:avLst/>
          </a:prstGeom>
          <a:noFill/>
        </p:spPr>
      </p:pic>
      <p:sp>
        <p:nvSpPr>
          <p:cNvPr id="210" name="직사각형 209"/>
          <p:cNvSpPr/>
          <p:nvPr/>
        </p:nvSpPr>
        <p:spPr>
          <a:xfrm>
            <a:off x="6121817" y="2791696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>
                <a:latin typeface="+mn-ea"/>
              </a:rPr>
              <a:t>문서관리</a:t>
            </a:r>
            <a:endParaRPr lang="ko-KR" altLang="en-US" sz="1100" spc="-50" dirty="0">
              <a:latin typeface="+mn-ea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6220918" y="3088447"/>
            <a:ext cx="154492" cy="145433"/>
            <a:chOff x="4796374" y="4174410"/>
            <a:chExt cx="154492" cy="145433"/>
          </a:xfrm>
        </p:grpSpPr>
        <p:sp>
          <p:nvSpPr>
            <p:cNvPr id="212" name="자유형 211"/>
            <p:cNvSpPr/>
            <p:nvPr/>
          </p:nvSpPr>
          <p:spPr>
            <a:xfrm>
              <a:off x="4796374" y="4174410"/>
              <a:ext cx="154492" cy="145433"/>
            </a:xfrm>
            <a:custGeom>
              <a:avLst/>
              <a:gdLst>
                <a:gd name="connsiteX0" fmla="*/ 20799 w 154492"/>
                <a:gd name="connsiteY0" fmla="*/ 0 h 145433"/>
                <a:gd name="connsiteX1" fmla="*/ 133693 w 154492"/>
                <a:gd name="connsiteY1" fmla="*/ 0 h 145433"/>
                <a:gd name="connsiteX2" fmla="*/ 154492 w 154492"/>
                <a:gd name="connsiteY2" fmla="*/ 20799 h 145433"/>
                <a:gd name="connsiteX3" fmla="*/ 154492 w 154492"/>
                <a:gd name="connsiteY3" fmla="*/ 103992 h 145433"/>
                <a:gd name="connsiteX4" fmla="*/ 133693 w 154492"/>
                <a:gd name="connsiteY4" fmla="*/ 124792 h 145433"/>
                <a:gd name="connsiteX5" fmla="*/ 91646 w 154492"/>
                <a:gd name="connsiteY5" fmla="*/ 124792 h 145433"/>
                <a:gd name="connsiteX6" fmla="*/ 91646 w 154492"/>
                <a:gd name="connsiteY6" fmla="*/ 135206 h 145433"/>
                <a:gd name="connsiteX7" fmla="*/ 114070 w 154492"/>
                <a:gd name="connsiteY7" fmla="*/ 135206 h 145433"/>
                <a:gd name="connsiteX8" fmla="*/ 114070 w 154492"/>
                <a:gd name="connsiteY8" fmla="*/ 144484 h 145433"/>
                <a:gd name="connsiteX9" fmla="*/ 84978 w 154492"/>
                <a:gd name="connsiteY9" fmla="*/ 144484 h 145433"/>
                <a:gd name="connsiteX10" fmla="*/ 84978 w 154492"/>
                <a:gd name="connsiteY10" fmla="*/ 145433 h 145433"/>
                <a:gd name="connsiteX11" fmla="*/ 69514 w 154492"/>
                <a:gd name="connsiteY11" fmla="*/ 145433 h 145433"/>
                <a:gd name="connsiteX12" fmla="*/ 69514 w 154492"/>
                <a:gd name="connsiteY12" fmla="*/ 144484 h 145433"/>
                <a:gd name="connsiteX13" fmla="*/ 40422 w 154492"/>
                <a:gd name="connsiteY13" fmla="*/ 144484 h 145433"/>
                <a:gd name="connsiteX14" fmla="*/ 40422 w 154492"/>
                <a:gd name="connsiteY14" fmla="*/ 135206 h 145433"/>
                <a:gd name="connsiteX15" fmla="*/ 62846 w 154492"/>
                <a:gd name="connsiteY15" fmla="*/ 135206 h 145433"/>
                <a:gd name="connsiteX16" fmla="*/ 62846 w 154492"/>
                <a:gd name="connsiteY16" fmla="*/ 124792 h 145433"/>
                <a:gd name="connsiteX17" fmla="*/ 20799 w 154492"/>
                <a:gd name="connsiteY17" fmla="*/ 124792 h 145433"/>
                <a:gd name="connsiteX18" fmla="*/ 0 w 154492"/>
                <a:gd name="connsiteY18" fmla="*/ 103992 h 145433"/>
                <a:gd name="connsiteX19" fmla="*/ 0 w 154492"/>
                <a:gd name="connsiteY19" fmla="*/ 20799 h 145433"/>
                <a:gd name="connsiteX20" fmla="*/ 20799 w 154492"/>
                <a:gd name="connsiteY20" fmla="*/ 0 h 14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4492" h="145433">
                  <a:moveTo>
                    <a:pt x="20799" y="0"/>
                  </a:moveTo>
                  <a:lnTo>
                    <a:pt x="133693" y="0"/>
                  </a:lnTo>
                  <a:cubicBezTo>
                    <a:pt x="145180" y="0"/>
                    <a:pt x="154492" y="9312"/>
                    <a:pt x="154492" y="20799"/>
                  </a:cubicBezTo>
                  <a:lnTo>
                    <a:pt x="154492" y="103992"/>
                  </a:lnTo>
                  <a:cubicBezTo>
                    <a:pt x="154492" y="115480"/>
                    <a:pt x="145180" y="124792"/>
                    <a:pt x="133693" y="124792"/>
                  </a:cubicBezTo>
                  <a:lnTo>
                    <a:pt x="91646" y="124792"/>
                  </a:lnTo>
                  <a:lnTo>
                    <a:pt x="91646" y="135206"/>
                  </a:lnTo>
                  <a:lnTo>
                    <a:pt x="114070" y="135206"/>
                  </a:lnTo>
                  <a:lnTo>
                    <a:pt x="114070" y="144484"/>
                  </a:lnTo>
                  <a:lnTo>
                    <a:pt x="84978" y="144484"/>
                  </a:lnTo>
                  <a:lnTo>
                    <a:pt x="84978" y="145433"/>
                  </a:lnTo>
                  <a:lnTo>
                    <a:pt x="69514" y="145433"/>
                  </a:lnTo>
                  <a:lnTo>
                    <a:pt x="69514" y="144484"/>
                  </a:lnTo>
                  <a:lnTo>
                    <a:pt x="40422" y="144484"/>
                  </a:lnTo>
                  <a:lnTo>
                    <a:pt x="40422" y="135206"/>
                  </a:lnTo>
                  <a:lnTo>
                    <a:pt x="62846" y="135206"/>
                  </a:lnTo>
                  <a:lnTo>
                    <a:pt x="62846" y="124792"/>
                  </a:lnTo>
                  <a:lnTo>
                    <a:pt x="20799" y="124792"/>
                  </a:lnTo>
                  <a:cubicBezTo>
                    <a:pt x="9312" y="124792"/>
                    <a:pt x="0" y="115480"/>
                    <a:pt x="0" y="103992"/>
                  </a:cubicBezTo>
                  <a:lnTo>
                    <a:pt x="0" y="20799"/>
                  </a:lnTo>
                  <a:cubicBezTo>
                    <a:pt x="0" y="9312"/>
                    <a:pt x="9312" y="0"/>
                    <a:pt x="20799" y="0"/>
                  </a:cubicBezTo>
                  <a:close/>
                </a:path>
              </a:pathLst>
            </a:custGeom>
            <a:solidFill>
              <a:srgbClr val="AAC3D2">
                <a:alpha val="85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 err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4816020" y="4192800"/>
              <a:ext cx="115200" cy="8392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 err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15" name="그림 2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297" y="2800560"/>
            <a:ext cx="468000" cy="468000"/>
          </a:xfrm>
          <a:prstGeom prst="rect">
            <a:avLst/>
          </a:prstGeom>
          <a:noFill/>
        </p:spPr>
      </p:pic>
      <p:sp>
        <p:nvSpPr>
          <p:cNvPr id="216" name="직사각형 215"/>
          <p:cNvSpPr/>
          <p:nvPr/>
        </p:nvSpPr>
        <p:spPr>
          <a:xfrm>
            <a:off x="8539461" y="2791696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 dirty="0">
                <a:latin typeface="+mn-ea"/>
              </a:rPr>
              <a:t>자원예약</a:t>
            </a:r>
          </a:p>
        </p:txBody>
      </p:sp>
      <p:grpSp>
        <p:nvGrpSpPr>
          <p:cNvPr id="217" name="그룹 216"/>
          <p:cNvGrpSpPr/>
          <p:nvPr/>
        </p:nvGrpSpPr>
        <p:grpSpPr>
          <a:xfrm>
            <a:off x="8638562" y="3088446"/>
            <a:ext cx="335566" cy="145434"/>
            <a:chOff x="4796374" y="4174409"/>
            <a:chExt cx="335566" cy="145434"/>
          </a:xfrm>
        </p:grpSpPr>
        <p:grpSp>
          <p:nvGrpSpPr>
            <p:cNvPr id="218" name="그룹 217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223" name="모서리가 둥근 직사각형 222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20" name="그룹 219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221" name="자유형 220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5" name="직사각형 224"/>
          <p:cNvSpPr/>
          <p:nvPr/>
        </p:nvSpPr>
        <p:spPr>
          <a:xfrm>
            <a:off x="193166" y="3761194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610811" y="3761194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5028456" y="3761194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7446100" y="3761194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2" y="4104084"/>
            <a:ext cx="468000" cy="468000"/>
          </a:xfrm>
          <a:prstGeom prst="rect">
            <a:avLst/>
          </a:prstGeom>
          <a:noFill/>
        </p:spPr>
      </p:pic>
      <p:sp>
        <p:nvSpPr>
          <p:cNvPr id="235" name="직사각형 234"/>
          <p:cNvSpPr/>
          <p:nvPr/>
        </p:nvSpPr>
        <p:spPr>
          <a:xfrm>
            <a:off x="1401426" y="4095220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>
                <a:latin typeface="+mn-ea"/>
              </a:rPr>
              <a:t>일정관리</a:t>
            </a:r>
            <a:endParaRPr lang="ko-KR" altLang="en-US" sz="1100" spc="-50" dirty="0">
              <a:latin typeface="+mn-ea"/>
            </a:endParaRPr>
          </a:p>
        </p:txBody>
      </p:sp>
      <p:grpSp>
        <p:nvGrpSpPr>
          <p:cNvPr id="236" name="그룹 235"/>
          <p:cNvGrpSpPr/>
          <p:nvPr/>
        </p:nvGrpSpPr>
        <p:grpSpPr>
          <a:xfrm>
            <a:off x="1500527" y="4391970"/>
            <a:ext cx="335566" cy="145434"/>
            <a:chOff x="4796374" y="4174409"/>
            <a:chExt cx="335566" cy="145434"/>
          </a:xfrm>
        </p:grpSpPr>
        <p:grpSp>
          <p:nvGrpSpPr>
            <p:cNvPr id="237" name="그룹 236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246" name="모서리가 둥근 직사각형 245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38" name="그룹 237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244" name="자유형 243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48" name="그림 2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08" y="4104084"/>
            <a:ext cx="468000" cy="468000"/>
          </a:xfrm>
          <a:prstGeom prst="rect">
            <a:avLst/>
          </a:prstGeom>
          <a:noFill/>
        </p:spPr>
      </p:pic>
      <p:sp>
        <p:nvSpPr>
          <p:cNvPr id="249" name="직사각형 248"/>
          <p:cNvSpPr/>
          <p:nvPr/>
        </p:nvSpPr>
        <p:spPr>
          <a:xfrm>
            <a:off x="3704172" y="4095220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 dirty="0">
                <a:latin typeface="+mn-ea"/>
              </a:rPr>
              <a:t>파일관리</a:t>
            </a:r>
          </a:p>
        </p:txBody>
      </p:sp>
      <p:grpSp>
        <p:nvGrpSpPr>
          <p:cNvPr id="252" name="그룹 251"/>
          <p:cNvGrpSpPr/>
          <p:nvPr/>
        </p:nvGrpSpPr>
        <p:grpSpPr>
          <a:xfrm>
            <a:off x="3803273" y="4391970"/>
            <a:ext cx="335566" cy="145434"/>
            <a:chOff x="4796374" y="4174409"/>
            <a:chExt cx="335566" cy="145434"/>
          </a:xfrm>
        </p:grpSpPr>
        <p:grpSp>
          <p:nvGrpSpPr>
            <p:cNvPr id="253" name="그룹 252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265" name="모서리가 둥근 직사각형 264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54" name="그룹 253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255" name="자유형 254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67" name="그림 2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53" y="4104084"/>
            <a:ext cx="468000" cy="468000"/>
          </a:xfrm>
          <a:prstGeom prst="rect">
            <a:avLst/>
          </a:prstGeom>
          <a:noFill/>
        </p:spPr>
      </p:pic>
      <p:sp>
        <p:nvSpPr>
          <p:cNvPr id="268" name="직사각형 267"/>
          <p:cNvSpPr/>
          <p:nvPr/>
        </p:nvSpPr>
        <p:spPr>
          <a:xfrm>
            <a:off x="6121817" y="4095220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 dirty="0">
                <a:latin typeface="+mn-ea"/>
              </a:rPr>
              <a:t>설문조사</a:t>
            </a:r>
          </a:p>
        </p:txBody>
      </p:sp>
      <p:grpSp>
        <p:nvGrpSpPr>
          <p:cNvPr id="269" name="그룹 268"/>
          <p:cNvGrpSpPr/>
          <p:nvPr/>
        </p:nvGrpSpPr>
        <p:grpSpPr>
          <a:xfrm>
            <a:off x="6220918" y="4391970"/>
            <a:ext cx="335566" cy="145434"/>
            <a:chOff x="4796374" y="4174409"/>
            <a:chExt cx="335566" cy="145434"/>
          </a:xfrm>
        </p:grpSpPr>
        <p:grpSp>
          <p:nvGrpSpPr>
            <p:cNvPr id="270" name="그룹 269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274" name="모서리가 둥근 직사각형 273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272" name="자유형 271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76" name="그림 2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297" y="4104084"/>
            <a:ext cx="468000" cy="468000"/>
          </a:xfrm>
          <a:prstGeom prst="rect">
            <a:avLst/>
          </a:prstGeom>
          <a:noFill/>
        </p:spPr>
      </p:pic>
      <p:sp>
        <p:nvSpPr>
          <p:cNvPr id="277" name="직사각형 276"/>
          <p:cNvSpPr/>
          <p:nvPr/>
        </p:nvSpPr>
        <p:spPr>
          <a:xfrm>
            <a:off x="8539461" y="4095220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 dirty="0">
                <a:latin typeface="+mn-ea"/>
              </a:rPr>
              <a:t>사내쪽지</a:t>
            </a:r>
          </a:p>
        </p:txBody>
      </p:sp>
      <p:grpSp>
        <p:nvGrpSpPr>
          <p:cNvPr id="278" name="그룹 277"/>
          <p:cNvGrpSpPr/>
          <p:nvPr/>
        </p:nvGrpSpPr>
        <p:grpSpPr>
          <a:xfrm>
            <a:off x="8638562" y="4391970"/>
            <a:ext cx="335566" cy="145434"/>
            <a:chOff x="4796374" y="4174409"/>
            <a:chExt cx="335566" cy="145434"/>
          </a:xfrm>
        </p:grpSpPr>
        <p:grpSp>
          <p:nvGrpSpPr>
            <p:cNvPr id="279" name="그룹 278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283" name="모서리가 둥근 직사각형 282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80" name="그룹 279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281" name="자유형 280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85" name="직사각형 284"/>
          <p:cNvSpPr/>
          <p:nvPr/>
        </p:nvSpPr>
        <p:spPr>
          <a:xfrm>
            <a:off x="193166" y="5064718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2610811" y="5064718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5028456" y="5064718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8" name="직사각형 287"/>
          <p:cNvSpPr/>
          <p:nvPr/>
        </p:nvSpPr>
        <p:spPr>
          <a:xfrm>
            <a:off x="7446100" y="5064718"/>
            <a:ext cx="2279791" cy="1144917"/>
          </a:xfrm>
          <a:prstGeom prst="rect">
            <a:avLst/>
          </a:prstGeom>
          <a:solidFill>
            <a:schemeClr val="bg1"/>
          </a:solidFill>
          <a:ln>
            <a:solidFill>
              <a:srgbClr val="C8CED6"/>
            </a:solidFill>
          </a:ln>
          <a:effectLst>
            <a:outerShdw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2" y="5407608"/>
            <a:ext cx="468000" cy="468000"/>
          </a:xfrm>
          <a:prstGeom prst="rect">
            <a:avLst/>
          </a:prstGeom>
          <a:noFill/>
        </p:spPr>
      </p:pic>
      <p:sp>
        <p:nvSpPr>
          <p:cNvPr id="290" name="직사각형 289"/>
          <p:cNvSpPr/>
          <p:nvPr/>
        </p:nvSpPr>
        <p:spPr>
          <a:xfrm>
            <a:off x="1401426" y="5398744"/>
            <a:ext cx="5886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>
                <a:latin typeface="+mn-ea"/>
              </a:rPr>
              <a:t>주소록</a:t>
            </a:r>
            <a:endParaRPr lang="ko-KR" altLang="en-US" sz="1100" spc="-50" dirty="0">
              <a:latin typeface="+mn-ea"/>
            </a:endParaRPr>
          </a:p>
        </p:txBody>
      </p:sp>
      <p:grpSp>
        <p:nvGrpSpPr>
          <p:cNvPr id="291" name="그룹 290"/>
          <p:cNvGrpSpPr/>
          <p:nvPr/>
        </p:nvGrpSpPr>
        <p:grpSpPr>
          <a:xfrm>
            <a:off x="1500527" y="5695494"/>
            <a:ext cx="335566" cy="145434"/>
            <a:chOff x="4796374" y="4174409"/>
            <a:chExt cx="335566" cy="145434"/>
          </a:xfrm>
        </p:grpSpPr>
        <p:grpSp>
          <p:nvGrpSpPr>
            <p:cNvPr id="292" name="그룹 291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296" name="모서리가 둥근 직사각형 295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93" name="그룹 292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294" name="자유형 293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98" name="그림 29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08" y="5407608"/>
            <a:ext cx="468000" cy="468000"/>
          </a:xfrm>
          <a:prstGeom prst="rect">
            <a:avLst/>
          </a:prstGeom>
          <a:noFill/>
        </p:spPr>
      </p:pic>
      <p:sp>
        <p:nvSpPr>
          <p:cNvPr id="299" name="직사각형 298"/>
          <p:cNvSpPr/>
          <p:nvPr/>
        </p:nvSpPr>
        <p:spPr>
          <a:xfrm>
            <a:off x="3704172" y="5398744"/>
            <a:ext cx="5886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 dirty="0">
                <a:latin typeface="+mn-ea"/>
              </a:rPr>
              <a:t>조직도</a:t>
            </a:r>
          </a:p>
        </p:txBody>
      </p:sp>
      <p:grpSp>
        <p:nvGrpSpPr>
          <p:cNvPr id="300" name="그룹 299"/>
          <p:cNvGrpSpPr/>
          <p:nvPr/>
        </p:nvGrpSpPr>
        <p:grpSpPr>
          <a:xfrm>
            <a:off x="3803273" y="5695494"/>
            <a:ext cx="335566" cy="145434"/>
            <a:chOff x="4796374" y="4174409"/>
            <a:chExt cx="335566" cy="145434"/>
          </a:xfrm>
        </p:grpSpPr>
        <p:grpSp>
          <p:nvGrpSpPr>
            <p:cNvPr id="301" name="그룹 300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305" name="모서리가 둥근 직사각형 304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02" name="그룹 301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303" name="자유형 302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07" name="그림 30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53" y="5407608"/>
            <a:ext cx="468000" cy="468000"/>
          </a:xfrm>
          <a:prstGeom prst="rect">
            <a:avLst/>
          </a:prstGeom>
          <a:noFill/>
        </p:spPr>
      </p:pic>
      <p:sp>
        <p:nvSpPr>
          <p:cNvPr id="308" name="직사각형 307"/>
          <p:cNvSpPr/>
          <p:nvPr/>
        </p:nvSpPr>
        <p:spPr>
          <a:xfrm>
            <a:off x="6121817" y="5398744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 dirty="0">
                <a:latin typeface="+mn-ea"/>
              </a:rPr>
              <a:t>근태관리</a:t>
            </a:r>
          </a:p>
        </p:txBody>
      </p:sp>
      <p:grpSp>
        <p:nvGrpSpPr>
          <p:cNvPr id="309" name="그룹 308"/>
          <p:cNvGrpSpPr/>
          <p:nvPr/>
        </p:nvGrpSpPr>
        <p:grpSpPr>
          <a:xfrm>
            <a:off x="6220918" y="5695495"/>
            <a:ext cx="154492" cy="145433"/>
            <a:chOff x="4796374" y="4174410"/>
            <a:chExt cx="154492" cy="145433"/>
          </a:xfrm>
        </p:grpSpPr>
        <p:sp>
          <p:nvSpPr>
            <p:cNvPr id="310" name="자유형 309"/>
            <p:cNvSpPr/>
            <p:nvPr/>
          </p:nvSpPr>
          <p:spPr>
            <a:xfrm>
              <a:off x="4796374" y="4174410"/>
              <a:ext cx="154492" cy="145433"/>
            </a:xfrm>
            <a:custGeom>
              <a:avLst/>
              <a:gdLst>
                <a:gd name="connsiteX0" fmla="*/ 20799 w 154492"/>
                <a:gd name="connsiteY0" fmla="*/ 0 h 145433"/>
                <a:gd name="connsiteX1" fmla="*/ 133693 w 154492"/>
                <a:gd name="connsiteY1" fmla="*/ 0 h 145433"/>
                <a:gd name="connsiteX2" fmla="*/ 154492 w 154492"/>
                <a:gd name="connsiteY2" fmla="*/ 20799 h 145433"/>
                <a:gd name="connsiteX3" fmla="*/ 154492 w 154492"/>
                <a:gd name="connsiteY3" fmla="*/ 103992 h 145433"/>
                <a:gd name="connsiteX4" fmla="*/ 133693 w 154492"/>
                <a:gd name="connsiteY4" fmla="*/ 124792 h 145433"/>
                <a:gd name="connsiteX5" fmla="*/ 91646 w 154492"/>
                <a:gd name="connsiteY5" fmla="*/ 124792 h 145433"/>
                <a:gd name="connsiteX6" fmla="*/ 91646 w 154492"/>
                <a:gd name="connsiteY6" fmla="*/ 135206 h 145433"/>
                <a:gd name="connsiteX7" fmla="*/ 114070 w 154492"/>
                <a:gd name="connsiteY7" fmla="*/ 135206 h 145433"/>
                <a:gd name="connsiteX8" fmla="*/ 114070 w 154492"/>
                <a:gd name="connsiteY8" fmla="*/ 144484 h 145433"/>
                <a:gd name="connsiteX9" fmla="*/ 84978 w 154492"/>
                <a:gd name="connsiteY9" fmla="*/ 144484 h 145433"/>
                <a:gd name="connsiteX10" fmla="*/ 84978 w 154492"/>
                <a:gd name="connsiteY10" fmla="*/ 145433 h 145433"/>
                <a:gd name="connsiteX11" fmla="*/ 69514 w 154492"/>
                <a:gd name="connsiteY11" fmla="*/ 145433 h 145433"/>
                <a:gd name="connsiteX12" fmla="*/ 69514 w 154492"/>
                <a:gd name="connsiteY12" fmla="*/ 144484 h 145433"/>
                <a:gd name="connsiteX13" fmla="*/ 40422 w 154492"/>
                <a:gd name="connsiteY13" fmla="*/ 144484 h 145433"/>
                <a:gd name="connsiteX14" fmla="*/ 40422 w 154492"/>
                <a:gd name="connsiteY14" fmla="*/ 135206 h 145433"/>
                <a:gd name="connsiteX15" fmla="*/ 62846 w 154492"/>
                <a:gd name="connsiteY15" fmla="*/ 135206 h 145433"/>
                <a:gd name="connsiteX16" fmla="*/ 62846 w 154492"/>
                <a:gd name="connsiteY16" fmla="*/ 124792 h 145433"/>
                <a:gd name="connsiteX17" fmla="*/ 20799 w 154492"/>
                <a:gd name="connsiteY17" fmla="*/ 124792 h 145433"/>
                <a:gd name="connsiteX18" fmla="*/ 0 w 154492"/>
                <a:gd name="connsiteY18" fmla="*/ 103992 h 145433"/>
                <a:gd name="connsiteX19" fmla="*/ 0 w 154492"/>
                <a:gd name="connsiteY19" fmla="*/ 20799 h 145433"/>
                <a:gd name="connsiteX20" fmla="*/ 20799 w 154492"/>
                <a:gd name="connsiteY20" fmla="*/ 0 h 14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4492" h="145433">
                  <a:moveTo>
                    <a:pt x="20799" y="0"/>
                  </a:moveTo>
                  <a:lnTo>
                    <a:pt x="133693" y="0"/>
                  </a:lnTo>
                  <a:cubicBezTo>
                    <a:pt x="145180" y="0"/>
                    <a:pt x="154492" y="9312"/>
                    <a:pt x="154492" y="20799"/>
                  </a:cubicBezTo>
                  <a:lnTo>
                    <a:pt x="154492" y="103992"/>
                  </a:lnTo>
                  <a:cubicBezTo>
                    <a:pt x="154492" y="115480"/>
                    <a:pt x="145180" y="124792"/>
                    <a:pt x="133693" y="124792"/>
                  </a:cubicBezTo>
                  <a:lnTo>
                    <a:pt x="91646" y="124792"/>
                  </a:lnTo>
                  <a:lnTo>
                    <a:pt x="91646" y="135206"/>
                  </a:lnTo>
                  <a:lnTo>
                    <a:pt x="114070" y="135206"/>
                  </a:lnTo>
                  <a:lnTo>
                    <a:pt x="114070" y="144484"/>
                  </a:lnTo>
                  <a:lnTo>
                    <a:pt x="84978" y="144484"/>
                  </a:lnTo>
                  <a:lnTo>
                    <a:pt x="84978" y="145433"/>
                  </a:lnTo>
                  <a:lnTo>
                    <a:pt x="69514" y="145433"/>
                  </a:lnTo>
                  <a:lnTo>
                    <a:pt x="69514" y="144484"/>
                  </a:lnTo>
                  <a:lnTo>
                    <a:pt x="40422" y="144484"/>
                  </a:lnTo>
                  <a:lnTo>
                    <a:pt x="40422" y="135206"/>
                  </a:lnTo>
                  <a:lnTo>
                    <a:pt x="62846" y="135206"/>
                  </a:lnTo>
                  <a:lnTo>
                    <a:pt x="62846" y="124792"/>
                  </a:lnTo>
                  <a:lnTo>
                    <a:pt x="20799" y="124792"/>
                  </a:lnTo>
                  <a:cubicBezTo>
                    <a:pt x="9312" y="124792"/>
                    <a:pt x="0" y="115480"/>
                    <a:pt x="0" y="103992"/>
                  </a:cubicBezTo>
                  <a:lnTo>
                    <a:pt x="0" y="20799"/>
                  </a:lnTo>
                  <a:cubicBezTo>
                    <a:pt x="0" y="9312"/>
                    <a:pt x="9312" y="0"/>
                    <a:pt x="20799" y="0"/>
                  </a:cubicBezTo>
                  <a:close/>
                </a:path>
              </a:pathLst>
            </a:custGeom>
            <a:solidFill>
              <a:srgbClr val="AAC3D2">
                <a:alpha val="85000"/>
              </a:srgb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 err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>
              <a:off x="4816020" y="4192800"/>
              <a:ext cx="115200" cy="8392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 err="1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12" name="그림 3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297" y="5407608"/>
            <a:ext cx="468000" cy="468000"/>
          </a:xfrm>
          <a:prstGeom prst="rect">
            <a:avLst/>
          </a:prstGeom>
          <a:noFill/>
        </p:spPr>
      </p:pic>
      <p:sp>
        <p:nvSpPr>
          <p:cNvPr id="313" name="직사각형 312"/>
          <p:cNvSpPr/>
          <p:nvPr/>
        </p:nvSpPr>
        <p:spPr>
          <a:xfrm>
            <a:off x="8539461" y="5398744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spc="-50" dirty="0">
                <a:latin typeface="+mn-ea"/>
              </a:rPr>
              <a:t>커뮤니티</a:t>
            </a:r>
          </a:p>
        </p:txBody>
      </p:sp>
      <p:grpSp>
        <p:nvGrpSpPr>
          <p:cNvPr id="314" name="그룹 313"/>
          <p:cNvGrpSpPr/>
          <p:nvPr/>
        </p:nvGrpSpPr>
        <p:grpSpPr>
          <a:xfrm>
            <a:off x="8638562" y="5695494"/>
            <a:ext cx="335566" cy="145434"/>
            <a:chOff x="4796374" y="4174409"/>
            <a:chExt cx="335566" cy="145434"/>
          </a:xfrm>
        </p:grpSpPr>
        <p:grpSp>
          <p:nvGrpSpPr>
            <p:cNvPr id="315" name="그룹 314"/>
            <p:cNvGrpSpPr/>
            <p:nvPr/>
          </p:nvGrpSpPr>
          <p:grpSpPr>
            <a:xfrm>
              <a:off x="5032987" y="4174409"/>
              <a:ext cx="98953" cy="145433"/>
              <a:chOff x="5032987" y="4174409"/>
              <a:chExt cx="98953" cy="145433"/>
            </a:xfrm>
          </p:grpSpPr>
          <p:sp>
            <p:nvSpPr>
              <p:cNvPr id="319" name="모서리가 둥근 직사각형 318"/>
              <p:cNvSpPr/>
              <p:nvPr/>
            </p:nvSpPr>
            <p:spPr>
              <a:xfrm>
                <a:off x="5032987" y="4174409"/>
                <a:ext cx="98953" cy="145433"/>
              </a:xfrm>
              <a:prstGeom prst="roundRect">
                <a:avLst/>
              </a:pr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5053663" y="4192800"/>
                <a:ext cx="57600" cy="8904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16" name="그룹 315"/>
            <p:cNvGrpSpPr/>
            <p:nvPr/>
          </p:nvGrpSpPr>
          <p:grpSpPr>
            <a:xfrm>
              <a:off x="4796374" y="4174410"/>
              <a:ext cx="154492" cy="145433"/>
              <a:chOff x="4796374" y="4174410"/>
              <a:chExt cx="154492" cy="145433"/>
            </a:xfrm>
          </p:grpSpPr>
          <p:sp>
            <p:nvSpPr>
              <p:cNvPr id="317" name="자유형 316"/>
              <p:cNvSpPr/>
              <p:nvPr/>
            </p:nvSpPr>
            <p:spPr>
              <a:xfrm>
                <a:off x="4796374" y="4174410"/>
                <a:ext cx="154492" cy="145433"/>
              </a:xfrm>
              <a:custGeom>
                <a:avLst/>
                <a:gdLst>
                  <a:gd name="connsiteX0" fmla="*/ 20799 w 154492"/>
                  <a:gd name="connsiteY0" fmla="*/ 0 h 145433"/>
                  <a:gd name="connsiteX1" fmla="*/ 133693 w 154492"/>
                  <a:gd name="connsiteY1" fmla="*/ 0 h 145433"/>
                  <a:gd name="connsiteX2" fmla="*/ 154492 w 154492"/>
                  <a:gd name="connsiteY2" fmla="*/ 20799 h 145433"/>
                  <a:gd name="connsiteX3" fmla="*/ 154492 w 154492"/>
                  <a:gd name="connsiteY3" fmla="*/ 103992 h 145433"/>
                  <a:gd name="connsiteX4" fmla="*/ 133693 w 154492"/>
                  <a:gd name="connsiteY4" fmla="*/ 124792 h 145433"/>
                  <a:gd name="connsiteX5" fmla="*/ 91646 w 154492"/>
                  <a:gd name="connsiteY5" fmla="*/ 124792 h 145433"/>
                  <a:gd name="connsiteX6" fmla="*/ 91646 w 154492"/>
                  <a:gd name="connsiteY6" fmla="*/ 135206 h 145433"/>
                  <a:gd name="connsiteX7" fmla="*/ 114070 w 154492"/>
                  <a:gd name="connsiteY7" fmla="*/ 135206 h 145433"/>
                  <a:gd name="connsiteX8" fmla="*/ 114070 w 154492"/>
                  <a:gd name="connsiteY8" fmla="*/ 144484 h 145433"/>
                  <a:gd name="connsiteX9" fmla="*/ 84978 w 154492"/>
                  <a:gd name="connsiteY9" fmla="*/ 144484 h 145433"/>
                  <a:gd name="connsiteX10" fmla="*/ 84978 w 154492"/>
                  <a:gd name="connsiteY10" fmla="*/ 145433 h 145433"/>
                  <a:gd name="connsiteX11" fmla="*/ 69514 w 154492"/>
                  <a:gd name="connsiteY11" fmla="*/ 145433 h 145433"/>
                  <a:gd name="connsiteX12" fmla="*/ 69514 w 154492"/>
                  <a:gd name="connsiteY12" fmla="*/ 144484 h 145433"/>
                  <a:gd name="connsiteX13" fmla="*/ 40422 w 154492"/>
                  <a:gd name="connsiteY13" fmla="*/ 144484 h 145433"/>
                  <a:gd name="connsiteX14" fmla="*/ 40422 w 154492"/>
                  <a:gd name="connsiteY14" fmla="*/ 135206 h 145433"/>
                  <a:gd name="connsiteX15" fmla="*/ 62846 w 154492"/>
                  <a:gd name="connsiteY15" fmla="*/ 135206 h 145433"/>
                  <a:gd name="connsiteX16" fmla="*/ 62846 w 154492"/>
                  <a:gd name="connsiteY16" fmla="*/ 124792 h 145433"/>
                  <a:gd name="connsiteX17" fmla="*/ 20799 w 154492"/>
                  <a:gd name="connsiteY17" fmla="*/ 124792 h 145433"/>
                  <a:gd name="connsiteX18" fmla="*/ 0 w 154492"/>
                  <a:gd name="connsiteY18" fmla="*/ 103992 h 145433"/>
                  <a:gd name="connsiteX19" fmla="*/ 0 w 154492"/>
                  <a:gd name="connsiteY19" fmla="*/ 20799 h 145433"/>
                  <a:gd name="connsiteX20" fmla="*/ 20799 w 154492"/>
                  <a:gd name="connsiteY20" fmla="*/ 0 h 14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4492" h="145433">
                    <a:moveTo>
                      <a:pt x="20799" y="0"/>
                    </a:moveTo>
                    <a:lnTo>
                      <a:pt x="133693" y="0"/>
                    </a:lnTo>
                    <a:cubicBezTo>
                      <a:pt x="145180" y="0"/>
                      <a:pt x="154492" y="9312"/>
                      <a:pt x="154492" y="20799"/>
                    </a:cubicBezTo>
                    <a:lnTo>
                      <a:pt x="154492" y="103992"/>
                    </a:lnTo>
                    <a:cubicBezTo>
                      <a:pt x="154492" y="115480"/>
                      <a:pt x="145180" y="124792"/>
                      <a:pt x="133693" y="124792"/>
                    </a:cubicBezTo>
                    <a:lnTo>
                      <a:pt x="91646" y="124792"/>
                    </a:lnTo>
                    <a:lnTo>
                      <a:pt x="91646" y="135206"/>
                    </a:lnTo>
                    <a:lnTo>
                      <a:pt x="114070" y="135206"/>
                    </a:lnTo>
                    <a:lnTo>
                      <a:pt x="114070" y="144484"/>
                    </a:lnTo>
                    <a:lnTo>
                      <a:pt x="84978" y="144484"/>
                    </a:lnTo>
                    <a:lnTo>
                      <a:pt x="84978" y="145433"/>
                    </a:lnTo>
                    <a:lnTo>
                      <a:pt x="69514" y="145433"/>
                    </a:lnTo>
                    <a:lnTo>
                      <a:pt x="69514" y="144484"/>
                    </a:lnTo>
                    <a:lnTo>
                      <a:pt x="40422" y="144484"/>
                    </a:lnTo>
                    <a:lnTo>
                      <a:pt x="40422" y="135206"/>
                    </a:lnTo>
                    <a:lnTo>
                      <a:pt x="62846" y="135206"/>
                    </a:lnTo>
                    <a:lnTo>
                      <a:pt x="62846" y="124792"/>
                    </a:lnTo>
                    <a:lnTo>
                      <a:pt x="20799" y="124792"/>
                    </a:lnTo>
                    <a:cubicBezTo>
                      <a:pt x="9312" y="124792"/>
                      <a:pt x="0" y="115480"/>
                      <a:pt x="0" y="103992"/>
                    </a:cubicBezTo>
                    <a:lnTo>
                      <a:pt x="0" y="20799"/>
                    </a:lnTo>
                    <a:cubicBezTo>
                      <a:pt x="0" y="9312"/>
                      <a:pt x="9312" y="0"/>
                      <a:pt x="20799" y="0"/>
                    </a:cubicBezTo>
                    <a:close/>
                  </a:path>
                </a:pathLst>
              </a:custGeom>
              <a:solidFill>
                <a:srgbClr val="AAC3D2">
                  <a:alpha val="85000"/>
                </a:srgb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8" name="직사각형 317"/>
              <p:cNvSpPr/>
              <p:nvPr/>
            </p:nvSpPr>
            <p:spPr>
              <a:xfrm>
                <a:off x="4816020" y="4192800"/>
                <a:ext cx="115200" cy="83921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39182" y="2015424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결재선 지정 </a:t>
            </a:r>
            <a:r>
              <a:rPr lang="en-US" altLang="ko-KR" sz="1000"/>
              <a:t>/ </a:t>
            </a:r>
            <a:r>
              <a:rPr lang="ko-KR" altLang="en-US" sz="1000"/>
              <a:t>대결지정</a:t>
            </a:r>
            <a:r>
              <a:rPr lang="en-US" altLang="ko-KR" sz="1000"/>
              <a:t>/ </a:t>
            </a:r>
            <a:r>
              <a:rPr lang="ko-KR" altLang="en-US" sz="1000"/>
              <a:t>부재설정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715972" y="2005699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서명관리 </a:t>
            </a:r>
            <a:r>
              <a:rPr lang="en-US" altLang="ko-KR" sz="1000"/>
              <a:t>/ </a:t>
            </a:r>
            <a:r>
              <a:rPr lang="ko-KR" altLang="en-US" sz="1000"/>
              <a:t>부재중 응답 </a:t>
            </a:r>
            <a:r>
              <a:rPr lang="en-US" altLang="ko-KR" sz="1000"/>
              <a:t>/ </a:t>
            </a:r>
            <a:r>
              <a:rPr lang="ko-KR" altLang="en-US" sz="1000"/>
              <a:t>대표메일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060340" y="2008944"/>
            <a:ext cx="2223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프로젝트 관리 </a:t>
            </a:r>
            <a:r>
              <a:rPr lang="en-US" altLang="ko-KR" sz="1000"/>
              <a:t>/ </a:t>
            </a:r>
            <a:r>
              <a:rPr lang="ko-KR" altLang="en-US" sz="1000"/>
              <a:t>간트차트 </a:t>
            </a:r>
            <a:r>
              <a:rPr lang="en-US" altLang="ko-KR" sz="1000"/>
              <a:t>/ </a:t>
            </a:r>
            <a:r>
              <a:rPr lang="ko-KR" altLang="en-US" sz="1000"/>
              <a:t>결재연동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7417675" y="2018674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다양한 결재 프로세스 생성 및 업무 관리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30492" y="3322171"/>
            <a:ext cx="17604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부서별 업무관리 </a:t>
            </a:r>
            <a:r>
              <a:rPr lang="en-US" altLang="ko-KR" sz="1000"/>
              <a:t>/ </a:t>
            </a:r>
            <a:r>
              <a:rPr lang="ko-KR" altLang="en-US" sz="1000"/>
              <a:t>양식 연동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624538" y="3331901"/>
            <a:ext cx="1168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버전 및 이력 관리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7553860" y="3309206"/>
            <a:ext cx="21804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일정관리 연동 </a:t>
            </a:r>
            <a:r>
              <a:rPr lang="en-US" altLang="ko-KR" sz="1000"/>
              <a:t>/ </a:t>
            </a:r>
            <a:r>
              <a:rPr lang="ko-KR" altLang="en-US" sz="1000"/>
              <a:t>회의실</a:t>
            </a:r>
            <a:r>
              <a:rPr lang="en-US" altLang="ko-KR" sz="1000"/>
              <a:t>,</a:t>
            </a:r>
            <a:r>
              <a:rPr lang="ko-KR" altLang="en-US" sz="1000"/>
              <a:t>콘도</a:t>
            </a:r>
            <a:r>
              <a:rPr lang="en-US" altLang="ko-KR" sz="1000"/>
              <a:t>,</a:t>
            </a:r>
            <a:r>
              <a:rPr lang="ko-KR" altLang="en-US" sz="1000"/>
              <a:t>자재등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248396" y="4635412"/>
            <a:ext cx="2153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개인 </a:t>
            </a:r>
            <a:r>
              <a:rPr lang="en-US" altLang="ko-KR" sz="1000"/>
              <a:t>/ </a:t>
            </a:r>
            <a:r>
              <a:rPr lang="ko-KR" altLang="en-US" sz="1000"/>
              <a:t>업무별 </a:t>
            </a:r>
            <a:r>
              <a:rPr lang="en-US" altLang="ko-KR" sz="1000"/>
              <a:t>/ </a:t>
            </a:r>
            <a:r>
              <a:rPr lang="ko-KR" altLang="en-US" sz="1000"/>
              <a:t>부서별 일정 및 공유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2469546" y="4638657"/>
            <a:ext cx="2616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모바일 연동 </a:t>
            </a:r>
            <a:r>
              <a:rPr lang="en-US" altLang="ko-KR" sz="1000"/>
              <a:t>/ </a:t>
            </a:r>
            <a:r>
              <a:rPr lang="ko-KR" altLang="en-US" sz="1000"/>
              <a:t>개별 </a:t>
            </a:r>
            <a:r>
              <a:rPr lang="en-US" altLang="ko-KR" sz="1000"/>
              <a:t>/ </a:t>
            </a:r>
            <a:r>
              <a:rPr lang="ko-KR" altLang="en-US" sz="1000"/>
              <a:t>부서별 관리 </a:t>
            </a:r>
            <a:r>
              <a:rPr lang="en-US" altLang="ko-KR" sz="1000"/>
              <a:t>/</a:t>
            </a:r>
            <a:r>
              <a:rPr lang="ko-KR" altLang="en-US" sz="1000"/>
              <a:t>메일 연동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5203013" y="4641902"/>
            <a:ext cx="1996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다양한 유형의 설문 작성 및 통계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7897576" y="4638662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내부 메일 </a:t>
            </a:r>
            <a:r>
              <a:rPr lang="en-US" altLang="ko-KR" sz="1000"/>
              <a:t>/ </a:t>
            </a:r>
            <a:r>
              <a:rPr lang="ko-KR" altLang="en-US" sz="1000"/>
              <a:t>쪽지회수 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7784091" y="5906500"/>
            <a:ext cx="1752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동우회 </a:t>
            </a:r>
            <a:r>
              <a:rPr lang="en-US" altLang="ko-KR" sz="1000"/>
              <a:t>(</a:t>
            </a:r>
            <a:r>
              <a:rPr lang="ko-KR" altLang="en-US" sz="1000"/>
              <a:t>등산</a:t>
            </a:r>
            <a:r>
              <a:rPr lang="en-US" altLang="ko-KR" sz="1000"/>
              <a:t>, </a:t>
            </a:r>
            <a:r>
              <a:rPr lang="ko-KR" altLang="en-US" sz="1000"/>
              <a:t>업무</a:t>
            </a:r>
            <a:r>
              <a:rPr lang="en-US" altLang="ko-KR" sz="1000"/>
              <a:t>, </a:t>
            </a:r>
            <a:r>
              <a:rPr lang="ko-KR" altLang="en-US" sz="1000"/>
              <a:t>여가 등</a:t>
            </a:r>
            <a:r>
              <a:rPr lang="en-US" altLang="ko-KR" sz="1000"/>
              <a:t>)</a:t>
            </a:r>
            <a:r>
              <a:rPr lang="ko-KR" altLang="en-US" sz="1000"/>
              <a:t> 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5147903" y="5916230"/>
            <a:ext cx="2053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자유로운 부재유형  등록 및 관리  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54892" y="5925960"/>
            <a:ext cx="2316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내부 </a:t>
            </a:r>
            <a:r>
              <a:rPr lang="en-US" altLang="ko-KR" sz="1000"/>
              <a:t>/ </a:t>
            </a:r>
            <a:r>
              <a:rPr lang="ko-KR" altLang="en-US" sz="1000"/>
              <a:t>공용</a:t>
            </a:r>
            <a:r>
              <a:rPr lang="en-US" altLang="ko-KR" sz="1000"/>
              <a:t>(</a:t>
            </a:r>
            <a:r>
              <a:rPr lang="ko-KR" altLang="en-US" sz="1000"/>
              <a:t>외부</a:t>
            </a:r>
            <a:r>
              <a:rPr lang="en-US" altLang="ko-KR" sz="1000"/>
              <a:t>)  / </a:t>
            </a:r>
            <a:r>
              <a:rPr lang="ko-KR" altLang="en-US" sz="1000"/>
              <a:t>손쉬운 등록 관리  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2599257" y="3335160"/>
            <a:ext cx="2380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스페이스 </a:t>
            </a:r>
            <a:r>
              <a:rPr lang="en-US" altLang="ko-KR" sz="1000"/>
              <a:t>/ </a:t>
            </a:r>
            <a:r>
              <a:rPr lang="ko-KR" altLang="en-US" sz="1000"/>
              <a:t>공지사항 </a:t>
            </a:r>
            <a:r>
              <a:rPr lang="en-US" altLang="ko-KR" sz="1000"/>
              <a:t>/ </a:t>
            </a:r>
            <a:r>
              <a:rPr lang="ko-KR" altLang="en-US" sz="1000"/>
              <a:t>부서 게시판 관리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2725710" y="5938931"/>
            <a:ext cx="21034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조직 관리 </a:t>
            </a:r>
            <a:r>
              <a:rPr lang="en-US" altLang="ko-KR" sz="1000"/>
              <a:t>/ </a:t>
            </a:r>
            <a:r>
              <a:rPr lang="ko-KR" altLang="en-US" sz="1000"/>
              <a:t>엑셀 등록 및 다운로드 </a:t>
            </a:r>
          </a:p>
        </p:txBody>
      </p:sp>
    </p:spTree>
    <p:extLst>
      <p:ext uri="{BB962C8B-B14F-4D97-AF65-F5344CB8AC3E}">
        <p14:creationId xmlns:p14="http://schemas.microsoft.com/office/powerpoint/2010/main" val="360868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986551B1-707E-F7EE-B396-0FDFC805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5" y="183349"/>
            <a:ext cx="5572242" cy="511869"/>
          </a:xfrm>
        </p:spPr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2. </a:t>
            </a:r>
            <a:r>
              <a:rPr lang="ko-KR" altLang="en-US" spc="-150" dirty="0">
                <a:latin typeface="+mj-ea"/>
              </a:rPr>
              <a:t>프로젝트 설명</a:t>
            </a:r>
            <a:endParaRPr lang="ko-KR" altLang="en-US" spc="-1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ECCBA-BBCE-7C15-C5C3-63B9AF9BE4FF}"/>
              </a:ext>
            </a:extLst>
          </p:cNvPr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9781A3F-FDFF-0066-C800-8BCFC202770B}"/>
              </a:ext>
            </a:extLst>
          </p:cNvPr>
          <p:cNvCxnSpPr/>
          <p:nvPr/>
        </p:nvCxnSpPr>
        <p:spPr>
          <a:xfrm>
            <a:off x="4259247" y="5982525"/>
            <a:ext cx="3186384" cy="0"/>
          </a:xfrm>
          <a:prstGeom prst="straightConnector1">
            <a:avLst/>
          </a:prstGeom>
          <a:ln w="9525">
            <a:solidFill>
              <a:srgbClr val="5C459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453052-91BF-78DB-911F-146BFB70BC56}"/>
              </a:ext>
            </a:extLst>
          </p:cNvPr>
          <p:cNvSpPr txBox="1"/>
          <p:nvPr/>
        </p:nvSpPr>
        <p:spPr>
          <a:xfrm>
            <a:off x="556147" y="4452470"/>
            <a:ext cx="244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400" b="1" spc="-50">
                <a:solidFill>
                  <a:srgbClr val="24A2DD"/>
                </a:solidFill>
              </a:defRPr>
            </a:lvl1pPr>
          </a:lstStyle>
          <a:p>
            <a:pPr algn="l"/>
            <a:r>
              <a:rPr lang="ko-KR" altLang="en-US" dirty="0">
                <a:solidFill>
                  <a:srgbClr val="7030A0"/>
                </a:solidFill>
              </a:rPr>
              <a:t>한계 없는 공유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79EB9D-212B-143E-7DF2-ACD98F80FB5B}"/>
              </a:ext>
            </a:extLst>
          </p:cNvPr>
          <p:cNvCxnSpPr/>
          <p:nvPr/>
        </p:nvCxnSpPr>
        <p:spPr>
          <a:xfrm flipH="1">
            <a:off x="570538" y="4780640"/>
            <a:ext cx="2422253" cy="0"/>
          </a:xfrm>
          <a:prstGeom prst="straightConnector1">
            <a:avLst/>
          </a:prstGeom>
          <a:ln>
            <a:solidFill>
              <a:srgbClr val="4AB4F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F4E490-853C-E491-9997-ADACFCB3DF24}"/>
              </a:ext>
            </a:extLst>
          </p:cNvPr>
          <p:cNvSpPr txBox="1"/>
          <p:nvPr/>
        </p:nvSpPr>
        <p:spPr>
          <a:xfrm>
            <a:off x="2578181" y="2925011"/>
            <a:ext cx="3427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400" b="1" spc="-50">
                <a:solidFill>
                  <a:srgbClr val="24A2DD"/>
                </a:solidFill>
              </a:defRPr>
            </a:lvl1pPr>
          </a:lstStyle>
          <a:p>
            <a:pPr algn="l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부담 없는 공유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주최자의 금액 거치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7EE2E5-A1F4-D629-561D-39738FD548A1}"/>
              </a:ext>
            </a:extLst>
          </p:cNvPr>
          <p:cNvCxnSpPr/>
          <p:nvPr/>
        </p:nvCxnSpPr>
        <p:spPr>
          <a:xfrm flipH="1">
            <a:off x="2564019" y="3243556"/>
            <a:ext cx="3277892" cy="0"/>
          </a:xfrm>
          <a:prstGeom prst="straightConnector1">
            <a:avLst/>
          </a:prstGeom>
          <a:ln>
            <a:solidFill>
              <a:srgbClr val="526C78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760614-727C-4A2A-A106-3A8B4867D0A1}"/>
              </a:ext>
            </a:extLst>
          </p:cNvPr>
          <p:cNvSpPr txBox="1"/>
          <p:nvPr/>
        </p:nvSpPr>
        <p:spPr>
          <a:xfrm>
            <a:off x="4426641" y="5646425"/>
            <a:ext cx="2444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400" b="1" spc="-50">
                <a:solidFill>
                  <a:srgbClr val="24A2DD"/>
                </a:solidFill>
              </a:defRPr>
            </a:lvl1pPr>
          </a:lstStyle>
          <a:p>
            <a:pPr algn="l"/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수익구조의 다각화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9DE58-64C1-722D-F0A4-D3EBA2A1A3C6}"/>
              </a:ext>
            </a:extLst>
          </p:cNvPr>
          <p:cNvSpPr txBox="1"/>
          <p:nvPr/>
        </p:nvSpPr>
        <p:spPr>
          <a:xfrm>
            <a:off x="7065034" y="4406438"/>
            <a:ext cx="228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400" b="1" spc="-50">
                <a:solidFill>
                  <a:srgbClr val="24A2DD"/>
                </a:solidFill>
              </a:defRPr>
            </a:lvl1pPr>
          </a:lstStyle>
          <a:p>
            <a:r>
              <a:rPr lang="ko-KR" altLang="en-US" dirty="0">
                <a:solidFill>
                  <a:srgbClr val="33B5B1"/>
                </a:solidFill>
              </a:rPr>
              <a:t>안전한 공유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F57B1A-3A07-8548-FF14-84EBDC533A1C}"/>
              </a:ext>
            </a:extLst>
          </p:cNvPr>
          <p:cNvCxnSpPr/>
          <p:nvPr/>
        </p:nvCxnSpPr>
        <p:spPr>
          <a:xfrm>
            <a:off x="7110482" y="4734608"/>
            <a:ext cx="2239371" cy="0"/>
          </a:xfrm>
          <a:prstGeom prst="straightConnector1">
            <a:avLst/>
          </a:prstGeom>
          <a:ln w="9525">
            <a:solidFill>
              <a:srgbClr val="33B5B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 59">
            <a:extLst>
              <a:ext uri="{FF2B5EF4-FFF2-40B4-BE49-F238E27FC236}">
                <a16:creationId xmlns:a16="http://schemas.microsoft.com/office/drawing/2014/main" id="{E86BE008-E66C-412D-4C99-ABF5C5AD5785}"/>
              </a:ext>
            </a:extLst>
          </p:cNvPr>
          <p:cNvSpPr/>
          <p:nvPr/>
        </p:nvSpPr>
        <p:spPr>
          <a:xfrm>
            <a:off x="3621493" y="4270075"/>
            <a:ext cx="1427857" cy="1715014"/>
          </a:xfrm>
          <a:custGeom>
            <a:avLst/>
            <a:gdLst>
              <a:gd name="connsiteX0" fmla="*/ 844590 w 844590"/>
              <a:gd name="connsiteY0" fmla="*/ 0 h 896254"/>
              <a:gd name="connsiteX1" fmla="*/ 468689 w 844590"/>
              <a:gd name="connsiteY1" fmla="*/ 0 h 896254"/>
              <a:gd name="connsiteX2" fmla="*/ 0 w 844590"/>
              <a:gd name="connsiteY2" fmla="*/ 896254 h 896254"/>
              <a:gd name="connsiteX3" fmla="*/ 379317 w 844590"/>
              <a:gd name="connsiteY3" fmla="*/ 896254 h 896254"/>
              <a:gd name="connsiteX4" fmla="*/ 844590 w 844590"/>
              <a:gd name="connsiteY4" fmla="*/ 0 h 89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590" h="896254">
                <a:moveTo>
                  <a:pt x="844590" y="0"/>
                </a:moveTo>
                <a:lnTo>
                  <a:pt x="468689" y="0"/>
                </a:lnTo>
                <a:lnTo>
                  <a:pt x="0" y="896254"/>
                </a:lnTo>
                <a:lnTo>
                  <a:pt x="379317" y="896254"/>
                </a:lnTo>
                <a:lnTo>
                  <a:pt x="844590" y="0"/>
                </a:ln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자유형 60">
            <a:extLst>
              <a:ext uri="{FF2B5EF4-FFF2-40B4-BE49-F238E27FC236}">
                <a16:creationId xmlns:a16="http://schemas.microsoft.com/office/drawing/2014/main" id="{7D994E70-AAEB-139D-2AC4-6BA6902FC631}"/>
              </a:ext>
            </a:extLst>
          </p:cNvPr>
          <p:cNvSpPr/>
          <p:nvPr/>
        </p:nvSpPr>
        <p:spPr>
          <a:xfrm flipH="1">
            <a:off x="2995172" y="4782133"/>
            <a:ext cx="1261694" cy="1206243"/>
          </a:xfrm>
          <a:custGeom>
            <a:avLst/>
            <a:gdLst>
              <a:gd name="connsiteX0" fmla="*/ 746303 w 746303"/>
              <a:gd name="connsiteY0" fmla="*/ 0 h 713503"/>
              <a:gd name="connsiteX1" fmla="*/ 373121 w 746303"/>
              <a:gd name="connsiteY1" fmla="*/ 0 h 713503"/>
              <a:gd name="connsiteX2" fmla="*/ 0 w 746303"/>
              <a:gd name="connsiteY2" fmla="*/ 713503 h 713503"/>
              <a:gd name="connsiteX3" fmla="*/ 375901 w 746303"/>
              <a:gd name="connsiteY3" fmla="*/ 713503 h 713503"/>
              <a:gd name="connsiteX4" fmla="*/ 746303 w 746303"/>
              <a:gd name="connsiteY4" fmla="*/ 0 h 71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303" h="713503">
                <a:moveTo>
                  <a:pt x="746303" y="0"/>
                </a:moveTo>
                <a:lnTo>
                  <a:pt x="373121" y="0"/>
                </a:lnTo>
                <a:lnTo>
                  <a:pt x="0" y="713503"/>
                </a:lnTo>
                <a:lnTo>
                  <a:pt x="375901" y="713503"/>
                </a:lnTo>
                <a:lnTo>
                  <a:pt x="746303" y="0"/>
                </a:ln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자유형 61">
            <a:extLst>
              <a:ext uri="{FF2B5EF4-FFF2-40B4-BE49-F238E27FC236}">
                <a16:creationId xmlns:a16="http://schemas.microsoft.com/office/drawing/2014/main" id="{7B6097D4-E040-3C87-7C2E-C4DABC1E9939}"/>
              </a:ext>
            </a:extLst>
          </p:cNvPr>
          <p:cNvSpPr/>
          <p:nvPr/>
        </p:nvSpPr>
        <p:spPr>
          <a:xfrm>
            <a:off x="5044266" y="3243714"/>
            <a:ext cx="1427857" cy="2117472"/>
          </a:xfrm>
          <a:custGeom>
            <a:avLst/>
            <a:gdLst>
              <a:gd name="connsiteX0" fmla="*/ 844590 w 844590"/>
              <a:gd name="connsiteY0" fmla="*/ 0 h 896254"/>
              <a:gd name="connsiteX1" fmla="*/ 468689 w 844590"/>
              <a:gd name="connsiteY1" fmla="*/ 0 h 896254"/>
              <a:gd name="connsiteX2" fmla="*/ 0 w 844590"/>
              <a:gd name="connsiteY2" fmla="*/ 896254 h 896254"/>
              <a:gd name="connsiteX3" fmla="*/ 379317 w 844590"/>
              <a:gd name="connsiteY3" fmla="*/ 896254 h 896254"/>
              <a:gd name="connsiteX4" fmla="*/ 844590 w 844590"/>
              <a:gd name="connsiteY4" fmla="*/ 0 h 89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590" h="896254">
                <a:moveTo>
                  <a:pt x="844590" y="0"/>
                </a:moveTo>
                <a:lnTo>
                  <a:pt x="468689" y="0"/>
                </a:lnTo>
                <a:lnTo>
                  <a:pt x="0" y="896254"/>
                </a:lnTo>
                <a:lnTo>
                  <a:pt x="379317" y="896254"/>
                </a:lnTo>
                <a:lnTo>
                  <a:pt x="844590" y="0"/>
                </a:lnTo>
                <a:close/>
              </a:path>
            </a:pathLst>
          </a:custGeom>
          <a:solidFill>
            <a:srgbClr val="24A2DD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자유형 62">
            <a:extLst>
              <a:ext uri="{FF2B5EF4-FFF2-40B4-BE49-F238E27FC236}">
                <a16:creationId xmlns:a16="http://schemas.microsoft.com/office/drawing/2014/main" id="{FEBF3713-CDE4-D12B-D50F-9C5483539E52}"/>
              </a:ext>
            </a:extLst>
          </p:cNvPr>
          <p:cNvSpPr/>
          <p:nvPr/>
        </p:nvSpPr>
        <p:spPr>
          <a:xfrm flipH="1">
            <a:off x="4416359" y="4252823"/>
            <a:ext cx="1261694" cy="1109268"/>
          </a:xfrm>
          <a:custGeom>
            <a:avLst/>
            <a:gdLst>
              <a:gd name="connsiteX0" fmla="*/ 746303 w 746303"/>
              <a:gd name="connsiteY0" fmla="*/ 0 h 713503"/>
              <a:gd name="connsiteX1" fmla="*/ 373121 w 746303"/>
              <a:gd name="connsiteY1" fmla="*/ 0 h 713503"/>
              <a:gd name="connsiteX2" fmla="*/ 0 w 746303"/>
              <a:gd name="connsiteY2" fmla="*/ 713503 h 713503"/>
              <a:gd name="connsiteX3" fmla="*/ 375901 w 746303"/>
              <a:gd name="connsiteY3" fmla="*/ 713503 h 713503"/>
              <a:gd name="connsiteX4" fmla="*/ 746303 w 746303"/>
              <a:gd name="connsiteY4" fmla="*/ 0 h 71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303" h="713503">
                <a:moveTo>
                  <a:pt x="746303" y="0"/>
                </a:moveTo>
                <a:lnTo>
                  <a:pt x="373121" y="0"/>
                </a:lnTo>
                <a:lnTo>
                  <a:pt x="0" y="713503"/>
                </a:lnTo>
                <a:lnTo>
                  <a:pt x="375901" y="713503"/>
                </a:lnTo>
                <a:lnTo>
                  <a:pt x="746303" y="0"/>
                </a:lnTo>
                <a:close/>
              </a:path>
            </a:pathLst>
          </a:custGeom>
          <a:solidFill>
            <a:schemeClr val="bg1">
              <a:lumMod val="75000"/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자유형 63">
            <a:extLst>
              <a:ext uri="{FF2B5EF4-FFF2-40B4-BE49-F238E27FC236}">
                <a16:creationId xmlns:a16="http://schemas.microsoft.com/office/drawing/2014/main" id="{3CD3AF2A-F2D8-D221-B1B3-62AB74C55B0C}"/>
              </a:ext>
            </a:extLst>
          </p:cNvPr>
          <p:cNvSpPr/>
          <p:nvPr/>
        </p:nvSpPr>
        <p:spPr>
          <a:xfrm flipH="1">
            <a:off x="5841499" y="3253339"/>
            <a:ext cx="1261695" cy="1485901"/>
          </a:xfrm>
          <a:custGeom>
            <a:avLst/>
            <a:gdLst>
              <a:gd name="connsiteX0" fmla="*/ 746303 w 746303"/>
              <a:gd name="connsiteY0" fmla="*/ 0 h 713503"/>
              <a:gd name="connsiteX1" fmla="*/ 373121 w 746303"/>
              <a:gd name="connsiteY1" fmla="*/ 0 h 713503"/>
              <a:gd name="connsiteX2" fmla="*/ 0 w 746303"/>
              <a:gd name="connsiteY2" fmla="*/ 713503 h 713503"/>
              <a:gd name="connsiteX3" fmla="*/ 375901 w 746303"/>
              <a:gd name="connsiteY3" fmla="*/ 713503 h 713503"/>
              <a:gd name="connsiteX4" fmla="*/ 746303 w 746303"/>
              <a:gd name="connsiteY4" fmla="*/ 0 h 71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303" h="713503">
                <a:moveTo>
                  <a:pt x="746303" y="0"/>
                </a:moveTo>
                <a:lnTo>
                  <a:pt x="373121" y="0"/>
                </a:lnTo>
                <a:lnTo>
                  <a:pt x="0" y="713503"/>
                </a:lnTo>
                <a:lnTo>
                  <a:pt x="375901" y="713503"/>
                </a:lnTo>
                <a:lnTo>
                  <a:pt x="746303" y="0"/>
                </a:lnTo>
                <a:close/>
              </a:path>
            </a:pathLst>
          </a:custGeom>
          <a:solidFill>
            <a:srgbClr val="24A2DD">
              <a:alpha val="9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EF15ABE9-D8BB-F186-5DC0-F48ED08ECA33}"/>
              </a:ext>
            </a:extLst>
          </p:cNvPr>
          <p:cNvSpPr/>
          <p:nvPr/>
        </p:nvSpPr>
        <p:spPr>
          <a:xfrm>
            <a:off x="6879578" y="2032472"/>
            <a:ext cx="1549076" cy="1090136"/>
          </a:xfrm>
          <a:custGeom>
            <a:avLst/>
            <a:gdLst>
              <a:gd name="connsiteX0" fmla="*/ 0 w 1723537"/>
              <a:gd name="connsiteY0" fmla="*/ 1485808 h 1485808"/>
              <a:gd name="connsiteX1" fmla="*/ 861769 w 1723537"/>
              <a:gd name="connsiteY1" fmla="*/ 0 h 1485808"/>
              <a:gd name="connsiteX2" fmla="*/ 1723537 w 1723537"/>
              <a:gd name="connsiteY2" fmla="*/ 1485808 h 1485808"/>
              <a:gd name="connsiteX3" fmla="*/ 0 w 1723537"/>
              <a:gd name="connsiteY3" fmla="*/ 1485808 h 1485808"/>
              <a:gd name="connsiteX0" fmla="*/ 0 w 1723537"/>
              <a:gd name="connsiteY0" fmla="*/ 1431487 h 1431487"/>
              <a:gd name="connsiteX1" fmla="*/ 1124319 w 1723537"/>
              <a:gd name="connsiteY1" fmla="*/ 0 h 1431487"/>
              <a:gd name="connsiteX2" fmla="*/ 1723537 w 1723537"/>
              <a:gd name="connsiteY2" fmla="*/ 1431487 h 1431487"/>
              <a:gd name="connsiteX3" fmla="*/ 0 w 1723537"/>
              <a:gd name="connsiteY3" fmla="*/ 1431487 h 1431487"/>
              <a:gd name="connsiteX0" fmla="*/ 0 w 1723537"/>
              <a:gd name="connsiteY0" fmla="*/ 1359059 h 1359059"/>
              <a:gd name="connsiteX1" fmla="*/ 1142426 w 1723537"/>
              <a:gd name="connsiteY1" fmla="*/ 0 h 1359059"/>
              <a:gd name="connsiteX2" fmla="*/ 1723537 w 1723537"/>
              <a:gd name="connsiteY2" fmla="*/ 1359059 h 1359059"/>
              <a:gd name="connsiteX3" fmla="*/ 0 w 1723537"/>
              <a:gd name="connsiteY3" fmla="*/ 1359059 h 1359059"/>
              <a:gd name="connsiteX0" fmla="*/ 0 w 1723537"/>
              <a:gd name="connsiteY0" fmla="*/ 1359059 h 1359059"/>
              <a:gd name="connsiteX1" fmla="*/ 1115265 w 1723537"/>
              <a:gd name="connsiteY1" fmla="*/ 0 h 1359059"/>
              <a:gd name="connsiteX2" fmla="*/ 1723537 w 1723537"/>
              <a:gd name="connsiteY2" fmla="*/ 1359059 h 1359059"/>
              <a:gd name="connsiteX3" fmla="*/ 0 w 1723537"/>
              <a:gd name="connsiteY3" fmla="*/ 1359059 h 135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37" h="1359059">
                <a:moveTo>
                  <a:pt x="0" y="1359059"/>
                </a:moveTo>
                <a:lnTo>
                  <a:pt x="1115265" y="0"/>
                </a:lnTo>
                <a:lnTo>
                  <a:pt x="1723537" y="1359059"/>
                </a:lnTo>
                <a:lnTo>
                  <a:pt x="0" y="1359059"/>
                </a:lnTo>
                <a:close/>
              </a:path>
            </a:pathLst>
          </a:custGeom>
          <a:gradFill>
            <a:gsLst>
              <a:gs pos="0">
                <a:srgbClr val="036EB8"/>
              </a:gs>
              <a:gs pos="100000">
                <a:srgbClr val="24A2DD"/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 err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자유형 65">
            <a:extLst>
              <a:ext uri="{FF2B5EF4-FFF2-40B4-BE49-F238E27FC236}">
                <a16:creationId xmlns:a16="http://schemas.microsoft.com/office/drawing/2014/main" id="{84B0D4D8-68C0-9FAA-5B76-B174230F6494}"/>
              </a:ext>
            </a:extLst>
          </p:cNvPr>
          <p:cNvSpPr/>
          <p:nvPr/>
        </p:nvSpPr>
        <p:spPr>
          <a:xfrm>
            <a:off x="6467350" y="3014326"/>
            <a:ext cx="1536728" cy="1724915"/>
          </a:xfrm>
          <a:custGeom>
            <a:avLst/>
            <a:gdLst>
              <a:gd name="connsiteX0" fmla="*/ 902032 w 1536728"/>
              <a:gd name="connsiteY0" fmla="*/ 0 h 1724915"/>
              <a:gd name="connsiteX1" fmla="*/ 1536728 w 1536728"/>
              <a:gd name="connsiteY1" fmla="*/ 0 h 1724915"/>
              <a:gd name="connsiteX2" fmla="*/ 641271 w 1536728"/>
              <a:gd name="connsiteY2" fmla="*/ 1724915 h 1724915"/>
              <a:gd name="connsiteX3" fmla="*/ 0 w 1536728"/>
              <a:gd name="connsiteY3" fmla="*/ 1724915 h 1724915"/>
              <a:gd name="connsiteX4" fmla="*/ 902032 w 1536728"/>
              <a:gd name="connsiteY4" fmla="*/ 0 h 172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728" h="1724915">
                <a:moveTo>
                  <a:pt x="902032" y="0"/>
                </a:moveTo>
                <a:lnTo>
                  <a:pt x="1536728" y="0"/>
                </a:lnTo>
                <a:lnTo>
                  <a:pt x="641271" y="1724915"/>
                </a:lnTo>
                <a:lnTo>
                  <a:pt x="0" y="1724915"/>
                </a:lnTo>
                <a:lnTo>
                  <a:pt x="902032" y="0"/>
                </a:lnTo>
                <a:close/>
              </a:path>
            </a:pathLst>
          </a:custGeom>
          <a:solidFill>
            <a:srgbClr val="24A2D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 err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5838FA-62A0-2E66-85DC-4C683532B226}"/>
              </a:ext>
            </a:extLst>
          </p:cNvPr>
          <p:cNvSpPr txBox="1"/>
          <p:nvPr/>
        </p:nvSpPr>
        <p:spPr>
          <a:xfrm>
            <a:off x="556146" y="4786443"/>
            <a:ext cx="2816782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spc="-50" dirty="0"/>
              <a:t>물건</a:t>
            </a:r>
            <a:r>
              <a:rPr lang="en-US" altLang="ko-KR" sz="1000" b="1" spc="-50" dirty="0"/>
              <a:t>, </a:t>
            </a:r>
            <a:r>
              <a:rPr lang="ko-KR" altLang="en-US" sz="1000" b="1" spc="-50" dirty="0"/>
              <a:t>모임</a:t>
            </a:r>
            <a:r>
              <a:rPr lang="en-US" altLang="ko-KR" sz="1000" b="1" spc="-50" dirty="0"/>
              <a:t>, </a:t>
            </a:r>
            <a:r>
              <a:rPr lang="en-US" altLang="ko-KR" sz="1000" b="1" spc="-50" dirty="0" err="1"/>
              <a:t>ott</a:t>
            </a:r>
            <a:r>
              <a:rPr lang="en-US" altLang="ko-KR" sz="1000" b="1" spc="-50" dirty="0"/>
              <a:t>, </a:t>
            </a:r>
            <a:r>
              <a:rPr lang="ko-KR" altLang="en-US" sz="1000" b="1" spc="-50" dirty="0"/>
              <a:t>게임 등 한계가 없는 모든 것을</a:t>
            </a:r>
            <a:endParaRPr lang="en-US" altLang="ko-KR" sz="1000" b="1" spc="-50" dirty="0"/>
          </a:p>
          <a:p>
            <a:pPr>
              <a:lnSpc>
                <a:spcPct val="150000"/>
              </a:lnSpc>
            </a:pPr>
            <a:r>
              <a:rPr lang="ko-KR" altLang="en-US" sz="1000" b="1" spc="-50" dirty="0"/>
              <a:t>공유하여 돈을 아끼고 목적을 이룬다</a:t>
            </a:r>
            <a:r>
              <a:rPr lang="en-US" altLang="ko-KR" sz="1000" b="1" spc="-50" dirty="0"/>
              <a:t>.</a:t>
            </a:r>
            <a:r>
              <a:rPr lang="ko-KR" altLang="en-US" sz="1000" b="1" spc="-50" dirty="0"/>
              <a:t> </a:t>
            </a:r>
            <a:endParaRPr lang="en-US" altLang="ko-KR" sz="1000" b="1" spc="-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946D1-7855-768D-DA4F-3EF4F4551BC7}"/>
              </a:ext>
            </a:extLst>
          </p:cNvPr>
          <p:cNvSpPr txBox="1"/>
          <p:nvPr/>
        </p:nvSpPr>
        <p:spPr>
          <a:xfrm>
            <a:off x="2578180" y="3249359"/>
            <a:ext cx="3023723" cy="99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50" dirty="0"/>
              <a:t>* </a:t>
            </a:r>
            <a:r>
              <a:rPr lang="ko-KR" altLang="en-US" sz="1000" b="1" spc="-50" dirty="0"/>
              <a:t>주최자가 자신의 목적을 위해 일정금액을 거치하여</a:t>
            </a:r>
            <a:endParaRPr lang="en-US" altLang="ko-KR" sz="1000" b="1" spc="-50" dirty="0"/>
          </a:p>
          <a:p>
            <a:pPr>
              <a:lnSpc>
                <a:spcPct val="150000"/>
              </a:lnSpc>
            </a:pPr>
            <a:r>
              <a:rPr lang="ko-KR" altLang="en-US" sz="1000" b="1" spc="-50" dirty="0"/>
              <a:t>   공유자 모집 확률을 높임</a:t>
            </a:r>
            <a:endParaRPr lang="en-US" altLang="ko-KR" sz="1000" b="1" spc="-50" dirty="0"/>
          </a:p>
          <a:p>
            <a:pPr>
              <a:lnSpc>
                <a:spcPct val="150000"/>
              </a:lnSpc>
            </a:pPr>
            <a:r>
              <a:rPr lang="en-US" altLang="ko-KR" sz="1000" b="1" spc="-50" dirty="0"/>
              <a:t>* </a:t>
            </a:r>
            <a:r>
              <a:rPr lang="ko-KR" altLang="en-US" sz="1000" b="1" spc="-50" dirty="0"/>
              <a:t>참가자가 </a:t>
            </a:r>
            <a:r>
              <a:rPr lang="en-US" altLang="ko-KR" sz="1000" b="1" spc="-50" dirty="0"/>
              <a:t>n</a:t>
            </a:r>
            <a:r>
              <a:rPr lang="ko-KR" altLang="en-US" sz="1000" b="1" spc="-50" dirty="0"/>
              <a:t>분의 </a:t>
            </a:r>
            <a:r>
              <a:rPr lang="en-US" altLang="ko-KR" sz="1000" b="1" spc="-50" dirty="0"/>
              <a:t>1</a:t>
            </a:r>
            <a:r>
              <a:rPr lang="ko-KR" altLang="en-US" sz="1000" b="1" spc="-50" dirty="0"/>
              <a:t>로 결제하여 부담 없이 공유 목적을      </a:t>
            </a:r>
            <a:endParaRPr lang="en-US" altLang="ko-KR" sz="1000" b="1" spc="-50" dirty="0"/>
          </a:p>
          <a:p>
            <a:pPr>
              <a:lnSpc>
                <a:spcPct val="150000"/>
              </a:lnSpc>
            </a:pPr>
            <a:r>
              <a:rPr lang="ko-KR" altLang="en-US" sz="1000" b="1" spc="-50" dirty="0"/>
              <a:t>    달성</a:t>
            </a:r>
            <a:endParaRPr lang="en-US" altLang="ko-KR" sz="1000" b="1" spc="-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86D057-49B8-EE49-7647-F8AEE93490DB}"/>
              </a:ext>
            </a:extLst>
          </p:cNvPr>
          <p:cNvSpPr txBox="1"/>
          <p:nvPr/>
        </p:nvSpPr>
        <p:spPr>
          <a:xfrm>
            <a:off x="4320988" y="5980398"/>
            <a:ext cx="3124643" cy="79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1400" b="1" spc="-50">
                <a:solidFill>
                  <a:srgbClr val="5C4591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개인이 모임을 일정 인원이상 확장하거나 초대하기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기능을 사용하려면 슈퍼 회원 가입 </a:t>
            </a:r>
            <a:r>
              <a:rPr lang="en-US" altLang="ko-KR" sz="1050" dirty="0">
                <a:solidFill>
                  <a:schemeClr val="tx1"/>
                </a:solidFill>
              </a:rPr>
              <a:t>-&gt; </a:t>
            </a:r>
            <a:r>
              <a:rPr lang="ko-KR" altLang="en-US" sz="1050" dirty="0">
                <a:solidFill>
                  <a:schemeClr val="tx1"/>
                </a:solidFill>
              </a:rPr>
              <a:t>수수료 수익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050" dirty="0">
                <a:solidFill>
                  <a:schemeClr val="tx1"/>
                </a:solidFill>
              </a:rPr>
              <a:t>업체의 광고와 제휴를 통해 수수료 수익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07A145-F939-5348-F7D9-D7745473A49E}"/>
              </a:ext>
            </a:extLst>
          </p:cNvPr>
          <p:cNvSpPr txBox="1"/>
          <p:nvPr/>
        </p:nvSpPr>
        <p:spPr>
          <a:xfrm>
            <a:off x="5853176" y="4740411"/>
            <a:ext cx="3496678" cy="75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b="1" spc="-50" dirty="0"/>
              <a:t>당근의 매너온도처럼 공유 주최자나 파티원의 신뢰도 생성</a:t>
            </a:r>
          </a:p>
          <a:p>
            <a:pPr algn="r">
              <a:lnSpc>
                <a:spcPct val="150000"/>
              </a:lnSpc>
            </a:pPr>
            <a:r>
              <a:rPr lang="ko-KR" altLang="en-US" sz="1000" b="1" spc="-50" dirty="0"/>
              <a:t>모임의 후기나 리뷰를 제공함</a:t>
            </a:r>
            <a:endParaRPr lang="en-US" altLang="ko-KR" sz="1000" b="1" spc="-50" dirty="0"/>
          </a:p>
          <a:p>
            <a:pPr algn="r">
              <a:lnSpc>
                <a:spcPct val="150000"/>
              </a:lnSpc>
            </a:pPr>
            <a:r>
              <a:rPr lang="ko-KR" altLang="en-US" sz="1000" b="1" spc="-50" dirty="0"/>
              <a:t>돈을 플랫폼에서 관리하여 </a:t>
            </a:r>
            <a:r>
              <a:rPr lang="ko-KR" altLang="en-US" sz="1000" b="1" spc="-50" dirty="0" err="1"/>
              <a:t>먹튀를</a:t>
            </a:r>
            <a:r>
              <a:rPr lang="ko-KR" altLang="en-US" sz="1000" b="1" spc="-50" dirty="0"/>
              <a:t> 방지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C82133-D91B-2BED-8E6D-D950509F1638}"/>
              </a:ext>
            </a:extLst>
          </p:cNvPr>
          <p:cNvSpPr/>
          <p:nvPr/>
        </p:nvSpPr>
        <p:spPr>
          <a:xfrm>
            <a:off x="3524496" y="1831392"/>
            <a:ext cx="2275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kern="600" spc="-40" dirty="0">
                <a:latin typeface="+mj-ea"/>
              </a:rPr>
              <a:t>모든 것을 공유하는 플랫폼</a:t>
            </a:r>
            <a:endParaRPr lang="en-US" altLang="ko-KR" sz="1400" b="1" kern="600" spc="-40" dirty="0">
              <a:latin typeface="+mj-ea"/>
            </a:endParaRPr>
          </a:p>
          <a:p>
            <a:pPr algn="ctr"/>
            <a:r>
              <a:rPr lang="ko-KR" altLang="en-US" sz="1400" b="1" kern="600" spc="-40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십시일반</a:t>
            </a:r>
            <a:endParaRPr lang="en-US" altLang="ko-KR" sz="1400" b="1" kern="600" spc="-40" dirty="0">
              <a:solidFill>
                <a:schemeClr val="accent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0F5E1364-D9E9-78C8-CC3E-F193D0975BE4}"/>
              </a:ext>
            </a:extLst>
          </p:cNvPr>
          <p:cNvSpPr/>
          <p:nvPr/>
        </p:nvSpPr>
        <p:spPr>
          <a:xfrm>
            <a:off x="3029375" y="1699255"/>
            <a:ext cx="3265547" cy="761693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 err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A5C309-A03F-8778-3C54-B9BC87DEB79A}"/>
              </a:ext>
            </a:extLst>
          </p:cNvPr>
          <p:cNvSpPr txBox="1"/>
          <p:nvPr/>
        </p:nvSpPr>
        <p:spPr>
          <a:xfrm>
            <a:off x="148802" y="804832"/>
            <a:ext cx="9026692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pc="-50" dirty="0"/>
              <a:t>본 프로젝트는 어떤 목적을 가진 개인이  “</a:t>
            </a:r>
            <a:r>
              <a:rPr lang="ko-KR" altLang="en-US" sz="1100" b="1" spc="-50" dirty="0" err="1"/>
              <a:t>공유”를</a:t>
            </a:r>
            <a:r>
              <a:rPr lang="ko-KR" altLang="en-US" sz="1100" b="1" spc="-50" dirty="0"/>
              <a:t> 통해 목적을 달성키 위해 여러 사람을 연결해주는 플랫폼을 제공하는 것임</a:t>
            </a:r>
          </a:p>
          <a:p>
            <a:pPr>
              <a:lnSpc>
                <a:spcPct val="150000"/>
              </a:lnSpc>
            </a:pPr>
            <a:r>
              <a:rPr lang="ko-KR" altLang="en-US" sz="1100" b="1" spc="-50" dirty="0"/>
              <a:t>공유가 필요한 </a:t>
            </a:r>
            <a:r>
              <a:rPr lang="ko-KR" altLang="en-US" sz="1100" b="1" spc="-50" dirty="0" err="1"/>
              <a:t>파티원</a:t>
            </a:r>
            <a:r>
              <a:rPr lang="ko-KR" altLang="en-US" sz="1100" b="1" spc="-50" dirty="0"/>
              <a:t> 모집을 통해 비싸거나 혼자 전부 부담하기 어려운 물품이나 음식</a:t>
            </a:r>
            <a:r>
              <a:rPr lang="en-US" altLang="ko-KR" sz="1100" b="1" spc="-50" dirty="0"/>
              <a:t>, </a:t>
            </a:r>
            <a:r>
              <a:rPr lang="en-US" altLang="ko-KR" sz="1100" b="1" spc="-50" dirty="0" err="1"/>
              <a:t>ott</a:t>
            </a:r>
            <a:r>
              <a:rPr lang="ko-KR" altLang="en-US" sz="1100" b="1" spc="-50" dirty="0"/>
              <a:t>등 공유 가능한 모든 것을 이용할 수 있게 중개해줌 </a:t>
            </a:r>
          </a:p>
        </p:txBody>
      </p:sp>
    </p:spTree>
    <p:extLst>
      <p:ext uri="{BB962C8B-B14F-4D97-AF65-F5344CB8AC3E}">
        <p14:creationId xmlns:p14="http://schemas.microsoft.com/office/powerpoint/2010/main" val="377897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>
                <a:latin typeface="+mj-ea"/>
              </a:rPr>
              <a:t>2. </a:t>
            </a:r>
            <a:r>
              <a:rPr lang="ko-KR" altLang="en-US" spc="-150" dirty="0">
                <a:latin typeface="+mj-ea"/>
              </a:rPr>
              <a:t>프로젝트 설명</a:t>
            </a:r>
            <a:endParaRPr lang="ko-KR" altLang="en-US" spc="-150" dirty="0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9550" y="80010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ko-KR" sz="1400" b="1" dirty="0"/>
              <a:t> </a:t>
            </a:r>
            <a:r>
              <a:rPr lang="ko-KR" altLang="en-US" sz="1400" b="1" dirty="0" err="1"/>
              <a:t>유스케이스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9343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4. </a:t>
            </a:r>
            <a:r>
              <a:rPr lang="ko-KR" altLang="en-US" spc="-150" dirty="0">
                <a:latin typeface="+mj-ea"/>
              </a:rPr>
              <a:t>유사사이트 분석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550" y="800100"/>
            <a:ext cx="1715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ko-KR" sz="1400" b="1" dirty="0"/>
              <a:t>  OTT</a:t>
            </a:r>
            <a:r>
              <a:rPr lang="ko-KR" altLang="en-US" sz="1400" b="1" dirty="0"/>
              <a:t> 공유 플랫폼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400" y="1438275"/>
            <a:ext cx="4381175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lang="ko-KR" altLang="en-US" sz="1050" dirty="0"/>
              <a:t> </a:t>
            </a:r>
            <a:r>
              <a:rPr lang="en-US" altLang="ko-KR" sz="1050" dirty="0" err="1"/>
              <a:t>ott</a:t>
            </a:r>
            <a:r>
              <a:rPr lang="ko-KR" altLang="en-US" sz="1050" dirty="0"/>
              <a:t>플랫폼 외에도 네이버플러스</a:t>
            </a:r>
            <a:r>
              <a:rPr lang="en-US" altLang="ko-KR" sz="1050" dirty="0"/>
              <a:t>, </a:t>
            </a:r>
            <a:r>
              <a:rPr lang="ko-KR" altLang="en-US" sz="1050" dirty="0"/>
              <a:t>오피스 </a:t>
            </a:r>
            <a:r>
              <a:rPr lang="en-US" altLang="ko-KR" sz="1050" dirty="0"/>
              <a:t>365, </a:t>
            </a:r>
            <a:r>
              <a:rPr lang="ko-KR" altLang="en-US" sz="1050" dirty="0"/>
              <a:t>닌텐도 등 다양한 </a:t>
            </a:r>
            <a:endParaRPr lang="en-US" altLang="ko-KR" sz="1050" dirty="0"/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/>
              <a:t>    </a:t>
            </a:r>
            <a:r>
              <a:rPr lang="ko-KR" altLang="en-US" sz="1050" dirty="0"/>
              <a:t>유료 구독 서비스를 저렴하게 이용할 수 있음</a:t>
            </a:r>
            <a:endParaRPr kumimoji="1" lang="en-US" altLang="ko-KR" sz="1050" dirty="0">
              <a:latin typeface="맑은 고딕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계정 공유 종료일</a:t>
            </a:r>
            <a:r>
              <a:rPr kumimoji="1" lang="en-US" altLang="ko-KR" sz="1050" dirty="0">
                <a:latin typeface="맑은 고딕" pitchFamily="50" charset="-127"/>
              </a:rPr>
              <a:t>, </a:t>
            </a:r>
            <a:r>
              <a:rPr kumimoji="1" lang="ko-KR" altLang="en-US" sz="1050" dirty="0">
                <a:latin typeface="맑은 고딕" pitchFamily="50" charset="-127"/>
              </a:rPr>
              <a:t>보증금 시스템이</a:t>
            </a: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있어 안심하고 등록할 수 있음</a:t>
            </a:r>
            <a:endParaRPr kumimoji="1" lang="en-US" altLang="ko-KR" sz="1050" dirty="0">
              <a:latin typeface="맑은 고딕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파티 만들기 또는 파티 찾기가 불편함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" y="1162050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300" dirty="0" err="1">
                <a:solidFill>
                  <a:schemeClr val="accent1">
                    <a:lumMod val="50000"/>
                  </a:schemeClr>
                </a:solidFill>
              </a:rPr>
              <a:t>링키드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5449" y="1438275"/>
            <a:ext cx="4381175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+mn-ea"/>
              </a:rPr>
              <a:t> </a:t>
            </a:r>
            <a:r>
              <a:rPr lang="ko-KR" altLang="en-US" sz="1050" dirty="0" err="1">
                <a:latin typeface="+mn-ea"/>
              </a:rPr>
              <a:t>링키드나</a:t>
            </a:r>
            <a:r>
              <a:rPr lang="ko-KR" altLang="en-US" sz="1050" dirty="0">
                <a:latin typeface="+mn-ea"/>
              </a:rPr>
              <a:t> 공유 플랫폼 방식은 비슷함</a:t>
            </a:r>
            <a:endParaRPr lang="en-US" altLang="ko-KR" sz="1050" dirty="0">
              <a:latin typeface="+mn-ea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+mn-ea"/>
              </a:rPr>
              <a:t> 사이트 처음에 파티가 보여 </a:t>
            </a:r>
            <a:r>
              <a:rPr kumimoji="1" lang="ko-KR" altLang="en-US" sz="1050" dirty="0" err="1">
                <a:latin typeface="+mn-ea"/>
              </a:rPr>
              <a:t>파티만들기가</a:t>
            </a:r>
            <a:r>
              <a:rPr kumimoji="1" lang="ko-KR" altLang="en-US" sz="1050" dirty="0">
                <a:latin typeface="+mn-ea"/>
              </a:rPr>
              <a:t> 용이</a:t>
            </a:r>
            <a:endParaRPr kumimoji="1" lang="en-US" altLang="ko-KR" sz="1050" dirty="0">
              <a:latin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050" dirty="0">
                <a:latin typeface="+mn-ea"/>
              </a:rPr>
              <a:t> 파티장의 신용등급 확인 가능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0349" y="1162050"/>
            <a:ext cx="6014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</a:rPr>
              <a:t>Buts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315D8-04B2-8F9D-E16B-54FC820B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89" y="2907429"/>
            <a:ext cx="4541209" cy="29633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2FD60D-8FF3-199D-1728-3DFFA5C81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558" y="2907429"/>
            <a:ext cx="4598020" cy="299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9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4. </a:t>
            </a:r>
            <a:r>
              <a:rPr lang="ko-KR" altLang="en-US" spc="-150" dirty="0">
                <a:latin typeface="+mj-ea"/>
              </a:rPr>
              <a:t>유사사이트 분석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550" y="800100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ko-KR" sz="1400" b="1" dirty="0"/>
              <a:t>  </a:t>
            </a:r>
            <a:r>
              <a:rPr lang="ko-KR" altLang="en-US" sz="1400" b="1" dirty="0"/>
              <a:t>물건 공유 플랫폼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400" y="1438275"/>
            <a:ext cx="4381175" cy="793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맑은 고딕" pitchFamily="50" charset="-127"/>
              </a:rPr>
              <a:t> 이웃과의 물건 공유</a:t>
            </a:r>
            <a:endParaRPr kumimoji="1" lang="en-US" altLang="ko-KR" sz="1050" dirty="0">
              <a:latin typeface="맑은 고딕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쓰지 않게 된 물건들을 공유하여 개인이 수익을 얻을 수 있음</a:t>
            </a:r>
            <a:endParaRPr kumimoji="1" lang="en-US" altLang="ko-KR" sz="1050" dirty="0">
              <a:latin typeface="맑은 고딕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050" b="0" i="0" dirty="0">
                <a:solidFill>
                  <a:srgbClr val="101010"/>
                </a:solidFill>
                <a:effectLst/>
                <a:latin typeface="Pretendard"/>
              </a:rPr>
              <a:t> B2B </a:t>
            </a:r>
            <a:r>
              <a:rPr lang="ko-KR" altLang="en-US" sz="1050" b="0" i="0" dirty="0">
                <a:solidFill>
                  <a:srgbClr val="101010"/>
                </a:solidFill>
                <a:effectLst/>
                <a:latin typeface="Pretendard"/>
              </a:rPr>
              <a:t>견적 서비스 출시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" y="1162050"/>
            <a:ext cx="6335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</a:rPr>
              <a:t> 꾸다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5449" y="1438275"/>
            <a:ext cx="4381175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+mn-ea"/>
              </a:rPr>
              <a:t> </a:t>
            </a:r>
            <a:r>
              <a:rPr kumimoji="1" lang="ko-KR" altLang="en-US" sz="1050" dirty="0">
                <a:latin typeface="+mn-ea"/>
              </a:rPr>
              <a:t>물건</a:t>
            </a:r>
            <a:r>
              <a:rPr lang="ko-KR" altLang="en-US" sz="1050" dirty="0">
                <a:latin typeface="+mn-ea"/>
              </a:rPr>
              <a:t> 공유 플랫폼 방식은 비슷함</a:t>
            </a:r>
            <a:endParaRPr lang="en-US" altLang="ko-KR" sz="1050" dirty="0">
              <a:latin typeface="+mn-ea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맑은 고딕" pitchFamily="50" charset="-127"/>
              </a:rPr>
              <a:t> 빌려준 물건을 사용자가 등록 </a:t>
            </a:r>
            <a:r>
              <a:rPr kumimoji="1" lang="en-US" altLang="ko-KR" sz="1050" dirty="0">
                <a:latin typeface="맑은 고딕" pitchFamily="50" charset="-127"/>
              </a:rPr>
              <a:t>-&gt; </a:t>
            </a:r>
            <a:r>
              <a:rPr kumimoji="1" lang="ko-KR" altLang="en-US" sz="1050" dirty="0">
                <a:latin typeface="맑은 고딕" pitchFamily="50" charset="-127"/>
              </a:rPr>
              <a:t>승인 </a:t>
            </a:r>
            <a:r>
              <a:rPr kumimoji="1" lang="en-US" altLang="ko-KR" sz="1050" dirty="0">
                <a:latin typeface="맑은 고딕" pitchFamily="50" charset="-127"/>
              </a:rPr>
              <a:t>-&gt; </a:t>
            </a:r>
            <a:r>
              <a:rPr kumimoji="1" lang="ko-KR" altLang="en-US" sz="1050" dirty="0">
                <a:latin typeface="맑은 고딕" pitchFamily="50" charset="-127"/>
              </a:rPr>
              <a:t>전달 </a:t>
            </a:r>
            <a:r>
              <a:rPr kumimoji="1" lang="en-US" altLang="ko-KR" sz="1050" dirty="0">
                <a:latin typeface="맑은 고딕" pitchFamily="50" charset="-127"/>
              </a:rPr>
              <a:t>-&gt; </a:t>
            </a:r>
            <a:r>
              <a:rPr kumimoji="1" lang="ko-KR" altLang="en-US" sz="1050" dirty="0">
                <a:latin typeface="맑은 고딕" pitchFamily="50" charset="-127"/>
              </a:rPr>
              <a:t>정산의 과정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0349" y="1162050"/>
            <a:ext cx="6335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300" dirty="0" err="1">
                <a:solidFill>
                  <a:schemeClr val="accent1">
                    <a:lumMod val="50000"/>
                  </a:schemeClr>
                </a:solidFill>
              </a:rPr>
              <a:t>쉘리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ABC44F-E2B2-2913-FCB3-4ADA2E0F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49" y="2907429"/>
            <a:ext cx="4234371" cy="2994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5CF445-4D97-2E2B-AFE0-1CD8E5327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26" y="2821997"/>
            <a:ext cx="4502959" cy="32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7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4. </a:t>
            </a:r>
            <a:r>
              <a:rPr lang="ko-KR" altLang="en-US" spc="-150" dirty="0">
                <a:latin typeface="+mj-ea"/>
              </a:rPr>
              <a:t>유사사이트 분석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550" y="800100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ko-KR" sz="1400" b="1" dirty="0"/>
              <a:t>  </a:t>
            </a:r>
            <a:r>
              <a:rPr lang="ko-KR" altLang="en-US" sz="1400" b="1" dirty="0"/>
              <a:t>오피스 공유 플랫폼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400" y="1438275"/>
            <a:ext cx="4381175" cy="54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적은 보증금과 인테리어 비용</a:t>
            </a: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절약</a:t>
            </a:r>
            <a:endParaRPr kumimoji="1" lang="en-US" altLang="ko-KR" sz="1050" dirty="0">
              <a:latin typeface="맑은 고딕" pitchFamily="50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단기 사용가능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" y="1162050"/>
            <a:ext cx="13388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300" dirty="0" err="1">
                <a:solidFill>
                  <a:schemeClr val="accent1">
                    <a:lumMod val="50000"/>
                  </a:schemeClr>
                </a:solidFill>
              </a:rPr>
              <a:t>패스트파이브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5449" y="1438275"/>
            <a:ext cx="4381175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+mn-ea"/>
              </a:rPr>
              <a:t> </a:t>
            </a:r>
            <a:r>
              <a:rPr kumimoji="1" lang="ko-KR" altLang="en-US" sz="1050" dirty="0">
                <a:latin typeface="+mn-ea"/>
              </a:rPr>
              <a:t>기능은 </a:t>
            </a:r>
            <a:r>
              <a:rPr lang="ko-KR" altLang="en-US" sz="1050" dirty="0" err="1">
                <a:latin typeface="+mn-ea"/>
              </a:rPr>
              <a:t>패스트</a:t>
            </a:r>
            <a:r>
              <a:rPr lang="ko-KR" altLang="en-US" sz="1050" dirty="0">
                <a:latin typeface="+mn-ea"/>
              </a:rPr>
              <a:t> 파이브와 동일</a:t>
            </a:r>
            <a:endParaRPr lang="en-US" altLang="ko-KR" sz="1050" dirty="0">
              <a:latin typeface="+mn-ea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+mn-ea"/>
              </a:rPr>
              <a:t> </a:t>
            </a:r>
            <a:r>
              <a:rPr kumimoji="1" lang="ko-KR" altLang="en-US" sz="1050" dirty="0">
                <a:latin typeface="+mn-ea"/>
              </a:rPr>
              <a:t>다른 공유오피스보다 인테리어와 장비가 좋음</a:t>
            </a:r>
            <a:endParaRPr kumimoji="1" lang="en-US" altLang="ko-KR" sz="1050" dirty="0">
              <a:latin typeface="+mn-ea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+mn-ea"/>
              </a:rPr>
              <a:t> </a:t>
            </a:r>
            <a:r>
              <a:rPr kumimoji="1" lang="ko-KR" altLang="en-US" sz="1050" dirty="0">
                <a:latin typeface="+mn-ea"/>
              </a:rPr>
              <a:t>해외 오피스도 사용가능</a:t>
            </a:r>
            <a:endParaRPr kumimoji="1" lang="en-US" altLang="ko-KR" sz="1050" dirty="0">
              <a:latin typeface="+mn-ea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+mn-ea"/>
              </a:rPr>
              <a:t> </a:t>
            </a:r>
            <a:r>
              <a:rPr kumimoji="1" lang="ko-KR" altLang="en-US" sz="1050" dirty="0">
                <a:latin typeface="+mn-ea"/>
              </a:rPr>
              <a:t>다른 곳보다 비쌈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0349" y="1162050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300" dirty="0" err="1">
                <a:solidFill>
                  <a:schemeClr val="accent1">
                    <a:lumMod val="50000"/>
                  </a:schemeClr>
                </a:solidFill>
              </a:rPr>
              <a:t>위워크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D66FE3-8E20-7FEB-AA3B-AEECAE777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7" y="2740550"/>
            <a:ext cx="4515200" cy="29357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48B57C-7A59-9413-1D1C-B549576F8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349" y="2740550"/>
            <a:ext cx="4486275" cy="29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7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latin typeface="+mj-ea"/>
              </a:rPr>
              <a:t>4. </a:t>
            </a:r>
            <a:r>
              <a:rPr lang="ko-KR" altLang="en-US" spc="-150" dirty="0">
                <a:latin typeface="+mj-ea"/>
              </a:rPr>
              <a:t>유사사이트 분석</a:t>
            </a:r>
            <a:endParaRPr lang="ko-KR" altLang="en-US" spc="-1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7604" y="374078"/>
            <a:ext cx="32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spc="-300" dirty="0">
                <a:latin typeface="+mj-ea"/>
                <a:ea typeface="+mj-ea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550" y="800100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ko-KR" sz="1400" b="1" dirty="0"/>
              <a:t>  </a:t>
            </a:r>
            <a:r>
              <a:rPr lang="ko-KR" altLang="en-US" sz="1400" b="1" dirty="0"/>
              <a:t>취미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모임 공유 플랫폼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400" y="1438275"/>
            <a:ext cx="4381175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lang="ko-KR" altLang="en-US" sz="105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돈과 시간의 부담 없이 취미를 통한 고객 니즈 충족</a:t>
            </a:r>
            <a:endParaRPr kumimoji="1" lang="en-US" altLang="ko-KR" sz="1050" dirty="0">
              <a:latin typeface="맑은 고딕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다면적인 평가 제공으로 신뢰도 상승</a:t>
            </a:r>
            <a:endParaRPr kumimoji="1" lang="en-US" altLang="ko-KR" sz="1050" dirty="0">
              <a:latin typeface="맑은 고딕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050" dirty="0">
                <a:latin typeface="맑은 고딕" pitchFamily="50" charset="-127"/>
              </a:rPr>
              <a:t> 개인의 재능으로 수익창출 가능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" y="1162050"/>
            <a:ext cx="10935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</a:rPr>
              <a:t> 클래스 </a:t>
            </a:r>
            <a:r>
              <a:rPr lang="en-US" altLang="ko-KR" sz="1300" dirty="0">
                <a:solidFill>
                  <a:schemeClr val="accent1">
                    <a:lumMod val="50000"/>
                  </a:schemeClr>
                </a:solidFill>
              </a:rPr>
              <a:t>101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5449" y="1438275"/>
            <a:ext cx="4381175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+mn-ea"/>
              </a:rPr>
              <a:t> </a:t>
            </a:r>
            <a:r>
              <a:rPr lang="ko-KR" altLang="en-US" sz="1050" dirty="0" err="1">
                <a:latin typeface="+mn-ea"/>
              </a:rPr>
              <a:t>원데이</a:t>
            </a:r>
            <a:r>
              <a:rPr lang="ko-KR" altLang="en-US" sz="1050" dirty="0">
                <a:latin typeface="+mn-ea"/>
              </a:rPr>
              <a:t> 모임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지속형 </a:t>
            </a:r>
            <a:r>
              <a:rPr lang="ko-KR" altLang="en-US" sz="1050" dirty="0" err="1">
                <a:latin typeface="+mn-ea"/>
              </a:rPr>
              <a:t>모임등으로</a:t>
            </a:r>
            <a:r>
              <a:rPr lang="ko-KR" altLang="en-US" sz="1050" dirty="0">
                <a:latin typeface="+mn-ea"/>
              </a:rPr>
              <a:t> </a:t>
            </a:r>
            <a:endParaRPr kumimoji="1" lang="en-US" altLang="ko-KR" sz="1050" dirty="0">
              <a:latin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050" dirty="0">
                <a:latin typeface="+mn-ea"/>
              </a:rPr>
              <a:t> 언어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취미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실무교육 등 다양한 맞춤 강좌를 추천 </a:t>
            </a:r>
            <a:endParaRPr lang="en-US" altLang="ko-KR" sz="1050" dirty="0">
              <a:latin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050" dirty="0">
                <a:latin typeface="맑은 고딕" pitchFamily="50" charset="-127"/>
              </a:rPr>
              <a:t> </a:t>
            </a:r>
            <a:r>
              <a:rPr kumimoji="1" lang="ko-KR" altLang="en-US" sz="1050" dirty="0">
                <a:latin typeface="맑은 고딕" pitchFamily="50" charset="-127"/>
              </a:rPr>
              <a:t>수익의 </a:t>
            </a:r>
            <a:r>
              <a:rPr kumimoji="1" lang="en-US" altLang="ko-KR" sz="1050" dirty="0">
                <a:latin typeface="맑은 고딕" pitchFamily="50" charset="-127"/>
              </a:rPr>
              <a:t>70%</a:t>
            </a:r>
            <a:r>
              <a:rPr kumimoji="1" lang="ko-KR" altLang="en-US" sz="1050" dirty="0">
                <a:latin typeface="맑은 고딕" pitchFamily="50" charset="-127"/>
              </a:rPr>
              <a:t>를 강사에게 제공</a:t>
            </a:r>
            <a:endParaRPr kumimoji="1" lang="en-US" altLang="ko-KR" sz="1050" dirty="0">
              <a:latin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0349" y="1162050"/>
            <a:ext cx="6335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1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300" dirty="0" err="1">
                <a:solidFill>
                  <a:schemeClr val="accent1">
                    <a:lumMod val="50000"/>
                  </a:schemeClr>
                </a:solidFill>
              </a:rPr>
              <a:t>문토</a:t>
            </a:r>
            <a:endParaRPr lang="ko-KR" altLang="en-US" sz="13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133C82-184D-F839-4985-F2A6CCD48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7" y="2524959"/>
            <a:ext cx="4651133" cy="30595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7009CD-E6FB-05E0-C950-C50B3D69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49" y="2524959"/>
            <a:ext cx="4313130" cy="30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7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900" dirty="0" err="1" smtClean="0">
            <a:solidFill>
              <a:schemeClr val="tx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16987</TotalTime>
  <Words>3032</Words>
  <Application>Microsoft Office PowerPoint</Application>
  <PresentationFormat>A4 용지(210x297mm)</PresentationFormat>
  <Paragraphs>727</Paragraphs>
  <Slides>36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HY헤드라인M</vt:lpstr>
      <vt:lpstr>Pretendard</vt:lpstr>
      <vt:lpstr>굴림</vt:lpstr>
      <vt:lpstr>나눔고딕 ExtraBold</vt:lpstr>
      <vt:lpstr>맑은 고딕</vt:lpstr>
      <vt:lpstr>맑은고딕</vt:lpstr>
      <vt:lpstr>Arial</vt:lpstr>
      <vt:lpstr>Calibri</vt:lpstr>
      <vt:lpstr>Calibri Light</vt:lpstr>
      <vt:lpstr>consolas</vt:lpstr>
      <vt:lpstr>Tahoma</vt:lpstr>
      <vt:lpstr>Wingdings</vt:lpstr>
      <vt:lpstr>Office 테마</vt:lpstr>
      <vt:lpstr>Image</vt:lpstr>
      <vt:lpstr> 기획 보고서</vt:lpstr>
      <vt:lpstr>PowerPoint 프레젠테이션</vt:lpstr>
      <vt:lpstr>1. 프로젝트 배경 및 기획의도</vt:lpstr>
      <vt:lpstr>2. 프로젝트 설명</vt:lpstr>
      <vt:lpstr>2. 프로젝트 설명</vt:lpstr>
      <vt:lpstr>4. 유사사이트 분석</vt:lpstr>
      <vt:lpstr>4. 유사사이트 분석</vt:lpstr>
      <vt:lpstr>4. 유사사이트 분석</vt:lpstr>
      <vt:lpstr>4. 유사사이트 분석</vt:lpstr>
      <vt:lpstr>4. 유사사이트 분석</vt:lpstr>
      <vt:lpstr>5. 팀 소개</vt:lpstr>
      <vt:lpstr>6. 세부 일정 및 작업분담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목표시스템 구성도</vt:lpstr>
      <vt:lpstr>PowerPoint 프레젠테이션</vt:lpstr>
      <vt:lpstr>1-2. 그룹웨어 구축 절차</vt:lpstr>
      <vt:lpstr>2-1  수행 조직 구성</vt:lpstr>
      <vt:lpstr>4. 테스트 계획 및 방안</vt:lpstr>
      <vt:lpstr>PowerPoint 프레젠테이션</vt:lpstr>
      <vt:lpstr>1. 보고계획 및 의사소통 방안</vt:lpstr>
      <vt:lpstr>2. 위험 및 이슈 관리</vt:lpstr>
      <vt:lpstr>PowerPoint 프레젠테이션</vt:lpstr>
      <vt:lpstr>3. 프로젝트 세부 기능 및 동작</vt:lpstr>
      <vt:lpstr>3. 프로젝트 세부 기능 및 동작</vt:lpstr>
      <vt:lpstr>3. 프로젝트 세부 기능 및 동작</vt:lpstr>
      <vt:lpstr>PowerPoint 프레젠테이션</vt:lpstr>
      <vt:lpstr>1. 수행 범위</vt:lpstr>
      <vt:lpstr>5. 세부 일정 및 작업분담</vt:lpstr>
      <vt:lpstr>2. 프로젝트 설명 및 유스케이스</vt:lpstr>
      <vt:lpstr>1. 수행 범위</vt:lpstr>
      <vt:lpstr>1. 수행 범위</vt:lpstr>
      <vt:lpstr>1. 수행 범위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NAON-Groupware</dc:title>
  <dc:creator>Windows 사용자</dc:creator>
  <cp:lastModifiedBy>donkihotex@naver.com</cp:lastModifiedBy>
  <cp:revision>1778</cp:revision>
  <cp:lastPrinted>2018-02-09T07:58:50Z</cp:lastPrinted>
  <dcterms:created xsi:type="dcterms:W3CDTF">2017-12-20T05:28:46Z</dcterms:created>
  <dcterms:modified xsi:type="dcterms:W3CDTF">2023-08-02T08:17:40Z</dcterms:modified>
</cp:coreProperties>
</file>